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notesSlides/notesSlide9.xml" ContentType="application/vnd.openxmlformats-officedocument.presentationml.notesSlide+xml"/>
  <Override PartName="/ppt/notesSlides/notesSlide7.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diagrams/layout1.xml" ContentType="application/vnd.openxmlformats-officedocument.drawingml.diagramLayout+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charts/chart16.xml" ContentType="application/vnd.openxmlformats-officedocument.drawingml.char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notesSlides/notesSlide8.xml" ContentType="application/vnd.openxmlformats-officedocument.presentationml.notesSlide+xml"/>
  <Override PartName="/ppt/charts/chart10.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996" r:id="rId2"/>
    <p:sldId id="988" r:id="rId3"/>
    <p:sldId id="909" r:id="rId4"/>
    <p:sldId id="906" r:id="rId5"/>
    <p:sldId id="1144" r:id="rId6"/>
    <p:sldId id="1209" r:id="rId7"/>
    <p:sldId id="1212" r:id="rId8"/>
    <p:sldId id="1211" r:id="rId9"/>
    <p:sldId id="1213" r:id="rId10"/>
    <p:sldId id="1214" r:id="rId11"/>
    <p:sldId id="1216" r:id="rId12"/>
    <p:sldId id="1218" r:id="rId13"/>
    <p:sldId id="1219" r:id="rId14"/>
    <p:sldId id="1221" r:id="rId15"/>
    <p:sldId id="1220" r:id="rId16"/>
    <p:sldId id="1223" r:id="rId17"/>
    <p:sldId id="1224" r:id="rId18"/>
    <p:sldId id="1225" r:id="rId19"/>
    <p:sldId id="1226" r:id="rId20"/>
    <p:sldId id="1227" r:id="rId21"/>
    <p:sldId id="1228" r:id="rId22"/>
    <p:sldId id="1229" r:id="rId23"/>
    <p:sldId id="1239" r:id="rId24"/>
    <p:sldId id="1230" r:id="rId25"/>
    <p:sldId id="1231" r:id="rId26"/>
    <p:sldId id="1232" r:id="rId27"/>
    <p:sldId id="1233" r:id="rId28"/>
    <p:sldId id="900" r:id="rId29"/>
    <p:sldId id="1234" r:id="rId30"/>
    <p:sldId id="1235" r:id="rId31"/>
    <p:sldId id="1236" r:id="rId32"/>
    <p:sldId id="1237" r:id="rId33"/>
    <p:sldId id="1238" r:id="rId34"/>
  </p:sldIdLst>
  <p:sldSz cx="9906000" cy="6858000" type="A4"/>
  <p:notesSz cx="6797675" cy="9926638"/>
  <p:defaultTextStyle>
    <a:defPPr>
      <a:defRPr lang="en-AU"/>
    </a:defPPr>
    <a:lvl1pPr algn="ctr" rtl="0" fontAlgn="base">
      <a:spcBef>
        <a:spcPct val="0"/>
      </a:spcBef>
      <a:spcAft>
        <a:spcPct val="0"/>
      </a:spcAft>
      <a:defRPr sz="1000" b="1" kern="1200">
        <a:solidFill>
          <a:schemeClr val="tx1"/>
        </a:solidFill>
        <a:latin typeface="Arial" charset="0"/>
        <a:ea typeface="+mn-ea"/>
        <a:cs typeface="+mn-cs"/>
      </a:defRPr>
    </a:lvl1pPr>
    <a:lvl2pPr marL="457200" algn="ctr" rtl="0" fontAlgn="base">
      <a:spcBef>
        <a:spcPct val="0"/>
      </a:spcBef>
      <a:spcAft>
        <a:spcPct val="0"/>
      </a:spcAft>
      <a:defRPr sz="1000" b="1" kern="1200">
        <a:solidFill>
          <a:schemeClr val="tx1"/>
        </a:solidFill>
        <a:latin typeface="Arial" charset="0"/>
        <a:ea typeface="+mn-ea"/>
        <a:cs typeface="+mn-cs"/>
      </a:defRPr>
    </a:lvl2pPr>
    <a:lvl3pPr marL="914400" algn="ctr" rtl="0" fontAlgn="base">
      <a:spcBef>
        <a:spcPct val="0"/>
      </a:spcBef>
      <a:spcAft>
        <a:spcPct val="0"/>
      </a:spcAft>
      <a:defRPr sz="1000" b="1" kern="1200">
        <a:solidFill>
          <a:schemeClr val="tx1"/>
        </a:solidFill>
        <a:latin typeface="Arial" charset="0"/>
        <a:ea typeface="+mn-ea"/>
        <a:cs typeface="+mn-cs"/>
      </a:defRPr>
    </a:lvl3pPr>
    <a:lvl4pPr marL="1371600" algn="ctr" rtl="0" fontAlgn="base">
      <a:spcBef>
        <a:spcPct val="0"/>
      </a:spcBef>
      <a:spcAft>
        <a:spcPct val="0"/>
      </a:spcAft>
      <a:defRPr sz="1000" b="1" kern="1200">
        <a:solidFill>
          <a:schemeClr val="tx1"/>
        </a:solidFill>
        <a:latin typeface="Arial" charset="0"/>
        <a:ea typeface="+mn-ea"/>
        <a:cs typeface="+mn-cs"/>
      </a:defRPr>
    </a:lvl4pPr>
    <a:lvl5pPr marL="1828800" algn="ctr" rtl="0" fontAlgn="base">
      <a:spcBef>
        <a:spcPct val="0"/>
      </a:spcBef>
      <a:spcAft>
        <a:spcPct val="0"/>
      </a:spcAft>
      <a:defRPr sz="1000" b="1" kern="1200">
        <a:solidFill>
          <a:schemeClr val="tx1"/>
        </a:solidFill>
        <a:latin typeface="Arial" charset="0"/>
        <a:ea typeface="+mn-ea"/>
        <a:cs typeface="+mn-cs"/>
      </a:defRPr>
    </a:lvl5pPr>
    <a:lvl6pPr marL="2286000" algn="l" defTabSz="914400" rtl="0" eaLnBrk="1" latinLnBrk="0" hangingPunct="1">
      <a:defRPr sz="1000" b="1" kern="1200">
        <a:solidFill>
          <a:schemeClr val="tx1"/>
        </a:solidFill>
        <a:latin typeface="Arial" charset="0"/>
        <a:ea typeface="+mn-ea"/>
        <a:cs typeface="+mn-cs"/>
      </a:defRPr>
    </a:lvl6pPr>
    <a:lvl7pPr marL="2743200" algn="l" defTabSz="914400" rtl="0" eaLnBrk="1" latinLnBrk="0" hangingPunct="1">
      <a:defRPr sz="1000" b="1" kern="1200">
        <a:solidFill>
          <a:schemeClr val="tx1"/>
        </a:solidFill>
        <a:latin typeface="Arial" charset="0"/>
        <a:ea typeface="+mn-ea"/>
        <a:cs typeface="+mn-cs"/>
      </a:defRPr>
    </a:lvl7pPr>
    <a:lvl8pPr marL="3200400" algn="l" defTabSz="914400" rtl="0" eaLnBrk="1" latinLnBrk="0" hangingPunct="1">
      <a:defRPr sz="1000" b="1" kern="1200">
        <a:solidFill>
          <a:schemeClr val="tx1"/>
        </a:solidFill>
        <a:latin typeface="Arial" charset="0"/>
        <a:ea typeface="+mn-ea"/>
        <a:cs typeface="+mn-cs"/>
      </a:defRPr>
    </a:lvl8pPr>
    <a:lvl9pPr marL="3657600" algn="l" defTabSz="914400" rtl="0" eaLnBrk="1" latinLnBrk="0" hangingPunct="1">
      <a:defRPr sz="10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CC00"/>
    <a:srgbClr val="FF9999"/>
    <a:srgbClr val="384A94"/>
    <a:srgbClr val="FFCCCC"/>
    <a:srgbClr val="993366"/>
    <a:srgbClr val="FF3300"/>
    <a:srgbClr val="9933FF"/>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347" autoAdjust="0"/>
    <p:restoredTop sz="99213" autoAdjust="0"/>
  </p:normalViewPr>
  <p:slideViewPr>
    <p:cSldViewPr>
      <p:cViewPr varScale="1">
        <p:scale>
          <a:sx n="74" d="100"/>
          <a:sy n="74" d="100"/>
        </p:scale>
        <p:origin x="-168" y="-102"/>
      </p:cViewPr>
      <p:guideLst>
        <p:guide orient="horz" pos="2160"/>
        <p:guide orient="horz" pos="3840"/>
        <p:guide orient="horz" pos="1037"/>
        <p:guide orient="horz" pos="432"/>
        <p:guide pos="3120"/>
        <p:guide pos="192"/>
        <p:guide pos="6053"/>
        <p:guide pos="4704"/>
        <p:guide pos="6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Office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Office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Office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Office_Excel_Worksheet17.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4.7008547008547084E-2"/>
          <c:y val="6.3583815028901813E-2"/>
          <c:w val="0.94337606837606836"/>
          <c:h val="0.82080924855491566"/>
        </c:manualLayout>
      </c:layout>
      <c:barChart>
        <c:barDir val="col"/>
        <c:grouping val="stacked"/>
        <c:ser>
          <c:idx val="1"/>
          <c:order val="0"/>
          <c:tx>
            <c:strRef>
              <c:f>Sheet1!$A$2</c:f>
              <c:strCache>
                <c:ptCount val="1"/>
                <c:pt idx="0">
                  <c:v>Essential</c:v>
                </c:pt>
              </c:strCache>
            </c:strRef>
          </c:tx>
          <c:spPr>
            <a:solidFill>
              <a:srgbClr val="384A94"/>
            </a:solidFill>
            <a:ln w="12382">
              <a:solidFill>
                <a:schemeClr val="tx1"/>
              </a:solidFill>
              <a:prstDash val="solid"/>
            </a:ln>
          </c:spPr>
          <c:dLbls>
            <c:spPr>
              <a:noFill/>
              <a:ln w="24765">
                <a:noFill/>
              </a:ln>
            </c:spPr>
            <c:txPr>
              <a:bodyPr/>
              <a:lstStyle/>
              <a:p>
                <a:pPr>
                  <a:defRPr sz="1600" b="1" i="0" u="none" strike="noStrike" baseline="0">
                    <a:solidFill>
                      <a:schemeClr val="bg1"/>
                    </a:solidFill>
                    <a:latin typeface="Arial"/>
                    <a:ea typeface="Arial"/>
                    <a:cs typeface="Arial"/>
                  </a:defRPr>
                </a:pPr>
                <a:endParaRPr lang="en-US"/>
              </a:p>
            </c:txPr>
            <c:dLblPos val="inEnd"/>
            <c:showVal val="1"/>
          </c:dLbls>
          <c:cat>
            <c:numRef>
              <c:f>Sheet1!$B$1:$F$1</c:f>
              <c:numCache>
                <c:formatCode>General</c:formatCode>
                <c:ptCount val="5"/>
                <c:pt idx="0">
                  <c:v>2009</c:v>
                </c:pt>
                <c:pt idx="1">
                  <c:v>2010</c:v>
                </c:pt>
                <c:pt idx="2">
                  <c:v>2011</c:v>
                </c:pt>
                <c:pt idx="3">
                  <c:v>2012</c:v>
                </c:pt>
                <c:pt idx="4">
                  <c:v>2013</c:v>
                </c:pt>
              </c:numCache>
            </c:numRef>
          </c:cat>
          <c:val>
            <c:numRef>
              <c:f>Sheet1!$B$2:$F$2</c:f>
              <c:numCache>
                <c:formatCode>General</c:formatCode>
                <c:ptCount val="5"/>
                <c:pt idx="0">
                  <c:v>108</c:v>
                </c:pt>
                <c:pt idx="2">
                  <c:v>114</c:v>
                </c:pt>
              </c:numCache>
            </c:numRef>
          </c:val>
        </c:ser>
        <c:overlap val="100"/>
        <c:axId val="91452160"/>
        <c:axId val="91454848"/>
      </c:barChart>
      <c:catAx>
        <c:axId val="91452160"/>
        <c:scaling>
          <c:orientation val="minMax"/>
        </c:scaling>
        <c:axPos val="b"/>
        <c:numFmt formatCode="General" sourceLinked="1"/>
        <c:tickLblPos val="nextTo"/>
        <c:spPr>
          <a:ln w="3096">
            <a:solidFill>
              <a:schemeClr val="tx1"/>
            </a:solidFill>
            <a:prstDash val="solid"/>
          </a:ln>
        </c:spPr>
        <c:txPr>
          <a:bodyPr rot="0" vert="horz"/>
          <a:lstStyle/>
          <a:p>
            <a:pPr>
              <a:defRPr sz="975" b="0" i="0" u="none" strike="noStrike" baseline="0">
                <a:solidFill>
                  <a:schemeClr val="tx1"/>
                </a:solidFill>
                <a:latin typeface="Arial"/>
                <a:ea typeface="Arial"/>
                <a:cs typeface="Arial"/>
              </a:defRPr>
            </a:pPr>
            <a:endParaRPr lang="en-US"/>
          </a:p>
        </c:txPr>
        <c:crossAx val="91454848"/>
        <c:crosses val="autoZero"/>
        <c:lblAlgn val="ctr"/>
        <c:lblOffset val="100"/>
        <c:tickLblSkip val="1"/>
        <c:tickMarkSkip val="1"/>
      </c:catAx>
      <c:valAx>
        <c:axId val="91454848"/>
        <c:scaling>
          <c:orientation val="minMax"/>
          <c:max val="120"/>
          <c:min val="0"/>
        </c:scaling>
        <c:axPos val="l"/>
        <c:numFmt formatCode="General" sourceLinked="1"/>
        <c:tickLblPos val="nextTo"/>
        <c:spPr>
          <a:ln w="3096">
            <a:solidFill>
              <a:schemeClr val="tx1"/>
            </a:solidFill>
            <a:prstDash val="solid"/>
          </a:ln>
        </c:spPr>
        <c:txPr>
          <a:bodyPr rot="0" vert="horz"/>
          <a:lstStyle/>
          <a:p>
            <a:pPr>
              <a:defRPr sz="975" b="0" i="0" u="none" strike="noStrike" baseline="0">
                <a:solidFill>
                  <a:schemeClr val="tx1"/>
                </a:solidFill>
                <a:latin typeface="Arial"/>
                <a:ea typeface="Arial"/>
                <a:cs typeface="Arial"/>
              </a:defRPr>
            </a:pPr>
            <a:endParaRPr lang="en-US"/>
          </a:p>
        </c:txPr>
        <c:crossAx val="91452160"/>
        <c:crosses val="autoZero"/>
        <c:crossBetween val="between"/>
      </c:valAx>
      <c:spPr>
        <a:noFill/>
        <a:ln w="24765">
          <a:noFill/>
        </a:ln>
      </c:spPr>
    </c:plotArea>
    <c:plotVisOnly val="1"/>
    <c:dispBlanksAs val="gap"/>
  </c:chart>
  <c:spPr>
    <a:noFill/>
    <a:ln>
      <a:noFill/>
    </a:ln>
  </c:spPr>
  <c:txPr>
    <a:bodyPr/>
    <a:lstStyle/>
    <a:p>
      <a:pPr>
        <a:defRPr sz="975" b="0" i="0" u="none" strike="noStrike" baseline="0">
          <a:solidFill>
            <a:schemeClr val="tx1"/>
          </a:solidFill>
          <a:latin typeface="Arial"/>
          <a:ea typeface="Arial"/>
          <a:cs typeface="Arial"/>
        </a:defRPr>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8642381310558673"/>
          <c:y val="2.3419622211568701E-2"/>
          <c:w val="0.76545411267364538"/>
          <c:h val="0.8682926829268296"/>
        </c:manualLayout>
      </c:layout>
      <c:barChart>
        <c:barDir val="bar"/>
        <c:grouping val="clustered"/>
        <c:ser>
          <c:idx val="1"/>
          <c:order val="0"/>
          <c:tx>
            <c:strRef>
              <c:f>Sheet1!$A$2</c:f>
              <c:strCache>
                <c:ptCount val="1"/>
              </c:strCache>
            </c:strRef>
          </c:tx>
          <c:spPr>
            <a:solidFill>
              <a:srgbClr val="384A94"/>
            </a:solidFill>
            <a:ln w="12337">
              <a:solidFill>
                <a:schemeClr val="tx1"/>
              </a:solidFill>
              <a:prstDash val="solid"/>
            </a:ln>
          </c:spPr>
          <c:dLbls>
            <c:spPr>
              <a:noFill/>
              <a:ln w="24675">
                <a:noFill/>
              </a:ln>
            </c:spPr>
            <c:txPr>
              <a:bodyPr/>
              <a:lstStyle/>
              <a:p>
                <a:pPr>
                  <a:defRPr sz="1554" b="0" i="0" u="none" strike="noStrike" baseline="0">
                    <a:solidFill>
                      <a:schemeClr val="tx1"/>
                    </a:solidFill>
                    <a:latin typeface="Arial"/>
                    <a:ea typeface="Arial"/>
                    <a:cs typeface="Arial"/>
                  </a:defRPr>
                </a:pPr>
                <a:endParaRPr lang="en-US"/>
              </a:p>
            </c:txPr>
            <c:dLblPos val="outEnd"/>
            <c:showVal val="1"/>
          </c:dLbls>
          <c:cat>
            <c:strRef>
              <c:f>Sheet1!$B$1:$G$1</c:f>
              <c:strCache>
                <c:ptCount val="6"/>
                <c:pt idx="0">
                  <c:v>Once</c:v>
                </c:pt>
                <c:pt idx="1">
                  <c:v>Twice</c:v>
                </c:pt>
                <c:pt idx="2">
                  <c:v>3-4 Times</c:v>
                </c:pt>
                <c:pt idx="3">
                  <c:v>Once per Month</c:v>
                </c:pt>
                <c:pt idx="4">
                  <c:v>1-2 per Month</c:v>
                </c:pt>
                <c:pt idx="5">
                  <c:v>Once per Week</c:v>
                </c:pt>
              </c:strCache>
            </c:strRef>
          </c:cat>
          <c:val>
            <c:numRef>
              <c:f>Sheet1!$B$2:$G$2</c:f>
              <c:numCache>
                <c:formatCode>0</c:formatCode>
                <c:ptCount val="6"/>
                <c:pt idx="0">
                  <c:v>22</c:v>
                </c:pt>
                <c:pt idx="1">
                  <c:v>42</c:v>
                </c:pt>
                <c:pt idx="2">
                  <c:v>20</c:v>
                </c:pt>
                <c:pt idx="3">
                  <c:v>7</c:v>
                </c:pt>
                <c:pt idx="4">
                  <c:v>5</c:v>
                </c:pt>
                <c:pt idx="5">
                  <c:v>5</c:v>
                </c:pt>
              </c:numCache>
            </c:numRef>
          </c:val>
        </c:ser>
        <c:axId val="91945216"/>
        <c:axId val="93749248"/>
      </c:barChart>
      <c:catAx>
        <c:axId val="91945216"/>
        <c:scaling>
          <c:orientation val="minMax"/>
        </c:scaling>
        <c:axPos val="l"/>
        <c:numFmt formatCode="General" sourceLinked="1"/>
        <c:tickLblPos val="nextTo"/>
        <c:spPr>
          <a:ln w="3084">
            <a:solidFill>
              <a:schemeClr val="tx1"/>
            </a:solidFill>
            <a:prstDash val="solid"/>
          </a:ln>
        </c:spPr>
        <c:txPr>
          <a:bodyPr rot="0" vert="horz"/>
          <a:lstStyle/>
          <a:p>
            <a:pPr>
              <a:defRPr sz="1166" b="0" i="0" u="none" strike="noStrike" baseline="0">
                <a:solidFill>
                  <a:schemeClr val="tx1"/>
                </a:solidFill>
                <a:latin typeface="Arial"/>
                <a:ea typeface="Arial"/>
                <a:cs typeface="Arial"/>
              </a:defRPr>
            </a:pPr>
            <a:endParaRPr lang="en-US"/>
          </a:p>
        </c:txPr>
        <c:crossAx val="93749248"/>
        <c:crosses val="autoZero"/>
        <c:lblAlgn val="ctr"/>
        <c:lblOffset val="100"/>
        <c:tickLblSkip val="1"/>
        <c:tickMarkSkip val="1"/>
      </c:catAx>
      <c:valAx>
        <c:axId val="93749248"/>
        <c:scaling>
          <c:orientation val="minMax"/>
          <c:max val="100"/>
        </c:scaling>
        <c:axPos val="b"/>
        <c:numFmt formatCode="#,##0" sourceLinked="0"/>
        <c:tickLblPos val="nextTo"/>
        <c:spPr>
          <a:ln w="3084">
            <a:solidFill>
              <a:schemeClr val="tx1"/>
            </a:solidFill>
            <a:prstDash val="solid"/>
          </a:ln>
        </c:spPr>
        <c:txPr>
          <a:bodyPr rot="0" vert="horz"/>
          <a:lstStyle/>
          <a:p>
            <a:pPr>
              <a:defRPr sz="971" b="0" i="0" u="none" strike="noStrike" baseline="0">
                <a:solidFill>
                  <a:schemeClr val="tx1"/>
                </a:solidFill>
                <a:latin typeface="Arial"/>
                <a:ea typeface="Arial"/>
                <a:cs typeface="Arial"/>
              </a:defRPr>
            </a:pPr>
            <a:endParaRPr lang="en-US"/>
          </a:p>
        </c:txPr>
        <c:crossAx val="91945216"/>
        <c:crosses val="autoZero"/>
        <c:crossBetween val="between"/>
        <c:majorUnit val="10"/>
        <c:minorUnit val="0.1"/>
      </c:valAx>
      <c:spPr>
        <a:noFill/>
        <a:ln w="24675">
          <a:noFill/>
        </a:ln>
      </c:spPr>
    </c:plotArea>
    <c:plotVisOnly val="1"/>
    <c:dispBlanksAs val="gap"/>
  </c:chart>
  <c:spPr>
    <a:noFill/>
    <a:ln>
      <a:noFill/>
    </a:ln>
  </c:spPr>
  <c:txPr>
    <a:bodyPr/>
    <a:lstStyle/>
    <a:p>
      <a:pPr>
        <a:defRPr sz="971" b="0" i="0" u="none" strike="noStrike" baseline="0">
          <a:solidFill>
            <a:schemeClr val="tx1"/>
          </a:solidFill>
          <a:latin typeface="Arial"/>
          <a:ea typeface="Arial"/>
          <a:cs typeface="Arial"/>
        </a:defRPr>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800"/>
            </a:pPr>
            <a:r>
              <a:rPr lang="en-US" sz="1800" dirty="0" smtClean="0"/>
              <a:t>Taken Action After Training</a:t>
            </a:r>
            <a:endParaRPr lang="en-US" sz="1800" dirty="0"/>
          </a:p>
        </c:rich>
      </c:tx>
      <c:layout/>
    </c:title>
    <c:plotArea>
      <c:layout/>
      <c:pieChart>
        <c:varyColors val="1"/>
        <c:ser>
          <c:idx val="0"/>
          <c:order val="0"/>
          <c:tx>
            <c:strRef>
              <c:f>Sheet1!$B$1</c:f>
              <c:strCache>
                <c:ptCount val="1"/>
                <c:pt idx="0">
                  <c:v>Sales</c:v>
                </c:pt>
              </c:strCache>
            </c:strRef>
          </c:tx>
          <c:spPr>
            <a:solidFill>
              <a:srgbClr val="00B050"/>
            </a:solidFill>
          </c:spPr>
          <c:dPt>
            <c:idx val="0"/>
            <c:spPr>
              <a:solidFill>
                <a:srgbClr val="384A94"/>
              </a:solidFill>
            </c:spPr>
          </c:dPt>
          <c:dPt>
            <c:idx val="1"/>
            <c:spPr>
              <a:solidFill>
                <a:srgbClr val="C00000"/>
              </a:solidFill>
            </c:spPr>
          </c:dPt>
          <c:dLbls>
            <c:dLbl>
              <c:idx val="0"/>
              <c:layout>
                <c:manualLayout>
                  <c:x val="7.6872460405119233E-2"/>
                  <c:y val="-0.34337388734995589"/>
                </c:manualLayout>
              </c:layout>
              <c:spPr/>
              <c:txPr>
                <a:bodyPr/>
                <a:lstStyle/>
                <a:p>
                  <a:pPr>
                    <a:defRPr b="1">
                      <a:solidFill>
                        <a:schemeClr val="bg1"/>
                      </a:solidFill>
                    </a:defRPr>
                  </a:pPr>
                  <a:endParaRPr lang="en-US"/>
                </a:p>
              </c:txPr>
              <c:showCatName val="1"/>
              <c:showPercent val="1"/>
            </c:dLbl>
            <c:dLbl>
              <c:idx val="1"/>
              <c:delete val="1"/>
            </c:dLbl>
            <c:showCatName val="1"/>
            <c:showPercent val="1"/>
          </c:dLbls>
          <c:cat>
            <c:strRef>
              <c:f>Sheet1!$A$2:$A$3</c:f>
              <c:strCache>
                <c:ptCount val="1"/>
                <c:pt idx="0">
                  <c:v>Yes</c:v>
                </c:pt>
              </c:strCache>
            </c:strRef>
          </c:cat>
          <c:val>
            <c:numRef>
              <c:f>Sheet1!$B$2:$B$3</c:f>
              <c:numCache>
                <c:formatCode>General</c:formatCode>
                <c:ptCount val="2"/>
                <c:pt idx="0">
                  <c:v>97</c:v>
                </c:pt>
                <c:pt idx="1">
                  <c:v>3</c:v>
                </c:pt>
              </c:numCache>
            </c:numRef>
          </c:val>
        </c:ser>
        <c:firstSliceAng val="0"/>
      </c:pieChart>
    </c:plotArea>
    <c:plotVisOnly val="1"/>
  </c:chart>
  <c:txPr>
    <a:bodyPr/>
    <a:lstStyle/>
    <a:p>
      <a:pPr>
        <a:defRPr sz="1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47668997668997842"/>
          <c:y val="2.7956989247311829E-2"/>
          <c:w val="0.44755244755244838"/>
          <c:h val="0.88172043010752765"/>
        </c:manualLayout>
      </c:layout>
      <c:barChart>
        <c:barDir val="bar"/>
        <c:grouping val="clustered"/>
        <c:ser>
          <c:idx val="1"/>
          <c:order val="0"/>
          <c:tx>
            <c:strRef>
              <c:f>Sheet1!$A$2</c:f>
              <c:strCache>
                <c:ptCount val="1"/>
              </c:strCache>
            </c:strRef>
          </c:tx>
          <c:spPr>
            <a:solidFill>
              <a:srgbClr val="384A94"/>
            </a:solidFill>
            <a:ln w="12344">
              <a:solidFill>
                <a:schemeClr val="tx1"/>
              </a:solidFill>
              <a:prstDash val="solid"/>
            </a:ln>
          </c:spPr>
          <c:dLbls>
            <c:spPr>
              <a:noFill/>
              <a:ln w="24688">
                <a:noFill/>
              </a:ln>
            </c:spPr>
            <c:txPr>
              <a:bodyPr/>
              <a:lstStyle/>
              <a:p>
                <a:pPr>
                  <a:defRPr sz="1555" b="0" i="0" u="none" strike="noStrike" baseline="0">
                    <a:solidFill>
                      <a:schemeClr val="tx1"/>
                    </a:solidFill>
                    <a:latin typeface="Arial"/>
                    <a:ea typeface="Arial"/>
                    <a:cs typeface="Arial"/>
                  </a:defRPr>
                </a:pPr>
                <a:endParaRPr lang="en-US"/>
              </a:p>
            </c:txPr>
            <c:dLblPos val="outEnd"/>
            <c:showVal val="1"/>
          </c:dLbls>
          <c:cat>
            <c:strRef>
              <c:f>Sheet1!$B$1:$N$1</c:f>
              <c:strCache>
                <c:ptCount val="13"/>
                <c:pt idx="0">
                  <c:v>Feed sales agent or similar category</c:v>
                </c:pt>
                <c:pt idx="1">
                  <c:v>Breeder supplier</c:v>
                </c:pt>
                <c:pt idx="2">
                  <c:v>District or Provincial veterinary officials</c:v>
                </c:pt>
                <c:pt idx="3">
                  <c:v>District or Provincial Lao Women's Union</c:v>
                </c:pt>
                <c:pt idx="4">
                  <c:v>Agricultural extension worker</c:v>
                </c:pt>
                <c:pt idx="5">
                  <c:v>Poultry trader, slaughterer, transporter or market vendor</c:v>
                </c:pt>
                <c:pt idx="6">
                  <c:v>District or Provincial health workers</c:v>
                </c:pt>
                <c:pt idx="7">
                  <c:v>Village Vet or Animal health worker</c:v>
                </c:pt>
                <c:pt idx="8">
                  <c:v>Village Lao Women's Union</c:v>
                </c:pt>
                <c:pt idx="9">
                  <c:v>Village health worker</c:v>
                </c:pt>
                <c:pt idx="10">
                  <c:v>Village leaders</c:v>
                </c:pt>
                <c:pt idx="11">
                  <c:v>Other family members</c:v>
                </c:pt>
                <c:pt idx="12">
                  <c:v>Neighbor or Friend</c:v>
                </c:pt>
              </c:strCache>
            </c:strRef>
          </c:cat>
          <c:val>
            <c:numRef>
              <c:f>Sheet1!$B$2:$N$2</c:f>
              <c:numCache>
                <c:formatCode>0%</c:formatCode>
                <c:ptCount val="13"/>
                <c:pt idx="0">
                  <c:v>6.0000000000000032E-2</c:v>
                </c:pt>
                <c:pt idx="1">
                  <c:v>6.0000000000000032E-2</c:v>
                </c:pt>
                <c:pt idx="2">
                  <c:v>8.0000000000000043E-2</c:v>
                </c:pt>
                <c:pt idx="3">
                  <c:v>0.11</c:v>
                </c:pt>
                <c:pt idx="4">
                  <c:v>0.13</c:v>
                </c:pt>
                <c:pt idx="5">
                  <c:v>0.16</c:v>
                </c:pt>
                <c:pt idx="6">
                  <c:v>0.18000000000000024</c:v>
                </c:pt>
                <c:pt idx="7">
                  <c:v>0.18000000000000024</c:v>
                </c:pt>
                <c:pt idx="8">
                  <c:v>0.30000000000000032</c:v>
                </c:pt>
                <c:pt idx="9">
                  <c:v>0.45</c:v>
                </c:pt>
                <c:pt idx="10">
                  <c:v>0.45</c:v>
                </c:pt>
                <c:pt idx="11">
                  <c:v>0.9</c:v>
                </c:pt>
                <c:pt idx="12">
                  <c:v>0.94000000000000061</c:v>
                </c:pt>
              </c:numCache>
            </c:numRef>
          </c:val>
        </c:ser>
        <c:axId val="93706880"/>
        <c:axId val="93913472"/>
      </c:barChart>
      <c:catAx>
        <c:axId val="93706880"/>
        <c:scaling>
          <c:orientation val="minMax"/>
        </c:scaling>
        <c:axPos val="l"/>
        <c:numFmt formatCode="General" sourceLinked="1"/>
        <c:tickLblPos val="nextTo"/>
        <c:spPr>
          <a:ln w="3086">
            <a:solidFill>
              <a:schemeClr val="tx1"/>
            </a:solidFill>
            <a:prstDash val="solid"/>
          </a:ln>
        </c:spPr>
        <c:txPr>
          <a:bodyPr rot="0" vert="horz"/>
          <a:lstStyle/>
          <a:p>
            <a:pPr>
              <a:defRPr sz="1166" b="0" i="0" u="none" strike="noStrike" baseline="0">
                <a:solidFill>
                  <a:schemeClr val="tx1"/>
                </a:solidFill>
                <a:latin typeface="Arial"/>
                <a:ea typeface="Arial"/>
                <a:cs typeface="Arial"/>
              </a:defRPr>
            </a:pPr>
            <a:endParaRPr lang="en-US"/>
          </a:p>
        </c:txPr>
        <c:crossAx val="93913472"/>
        <c:crosses val="autoZero"/>
        <c:lblAlgn val="ctr"/>
        <c:lblOffset val="100"/>
        <c:tickLblSkip val="1"/>
        <c:tickMarkSkip val="1"/>
      </c:catAx>
      <c:valAx>
        <c:axId val="93913472"/>
        <c:scaling>
          <c:orientation val="minMax"/>
          <c:max val="1"/>
        </c:scaling>
        <c:axPos val="b"/>
        <c:numFmt formatCode="0%" sourceLinked="0"/>
        <c:tickLblPos val="nextTo"/>
        <c:spPr>
          <a:ln w="3086">
            <a:solidFill>
              <a:schemeClr val="tx1"/>
            </a:solidFill>
            <a:prstDash val="solid"/>
          </a:ln>
        </c:spPr>
        <c:txPr>
          <a:bodyPr rot="0" vert="horz"/>
          <a:lstStyle/>
          <a:p>
            <a:pPr>
              <a:defRPr sz="972" b="0" i="0" u="none" strike="noStrike" baseline="0">
                <a:solidFill>
                  <a:schemeClr val="tx1"/>
                </a:solidFill>
                <a:latin typeface="Arial"/>
                <a:ea typeface="Arial"/>
                <a:cs typeface="Arial"/>
              </a:defRPr>
            </a:pPr>
            <a:endParaRPr lang="en-US"/>
          </a:p>
        </c:txPr>
        <c:crossAx val="93706880"/>
        <c:crosses val="autoZero"/>
        <c:crossBetween val="between"/>
        <c:majorUnit val="0.1"/>
        <c:minorUnit val="0.1"/>
      </c:valAx>
      <c:spPr>
        <a:noFill/>
        <a:ln w="24688">
          <a:noFill/>
        </a:ln>
      </c:spPr>
    </c:plotArea>
    <c:plotVisOnly val="1"/>
    <c:dispBlanksAs val="gap"/>
  </c:chart>
  <c:spPr>
    <a:noFill/>
    <a:ln>
      <a:noFill/>
    </a:ln>
  </c:spPr>
  <c:txPr>
    <a:bodyPr/>
    <a:lstStyle/>
    <a:p>
      <a:pPr>
        <a:defRPr sz="972" b="0" i="0" u="none" strike="noStrike" baseline="0">
          <a:solidFill>
            <a:schemeClr val="tx1"/>
          </a:solidFill>
          <a:latin typeface="Arial"/>
          <a:ea typeface="Arial"/>
          <a:cs typeface="Arial"/>
        </a:defRPr>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45454545454545453"/>
          <c:y val="2.7956989247311829E-2"/>
          <c:w val="0.46969696969697089"/>
          <c:h val="0.88172043010752765"/>
        </c:manualLayout>
      </c:layout>
      <c:barChart>
        <c:barDir val="bar"/>
        <c:grouping val="clustered"/>
        <c:ser>
          <c:idx val="1"/>
          <c:order val="0"/>
          <c:tx>
            <c:strRef>
              <c:f>Sheet1!$A$2</c:f>
              <c:strCache>
                <c:ptCount val="1"/>
              </c:strCache>
            </c:strRef>
          </c:tx>
          <c:spPr>
            <a:solidFill>
              <a:srgbClr val="384A94"/>
            </a:solidFill>
            <a:ln w="12344">
              <a:solidFill>
                <a:schemeClr val="tx1"/>
              </a:solidFill>
              <a:prstDash val="solid"/>
            </a:ln>
          </c:spPr>
          <c:dLbls>
            <c:spPr>
              <a:noFill/>
              <a:ln w="24688">
                <a:noFill/>
              </a:ln>
            </c:spPr>
            <c:txPr>
              <a:bodyPr/>
              <a:lstStyle/>
              <a:p>
                <a:pPr>
                  <a:defRPr sz="1555" b="0" i="0" u="none" strike="noStrike" baseline="0">
                    <a:solidFill>
                      <a:schemeClr val="tx1"/>
                    </a:solidFill>
                    <a:latin typeface="Arial"/>
                    <a:ea typeface="Arial"/>
                    <a:cs typeface="Arial"/>
                  </a:defRPr>
                </a:pPr>
                <a:endParaRPr lang="en-US"/>
              </a:p>
            </c:txPr>
            <c:dLblPos val="outEnd"/>
            <c:showVal val="1"/>
          </c:dLbls>
          <c:cat>
            <c:strRef>
              <c:f>Sheet1!$B$1:$I$1</c:f>
              <c:strCache>
                <c:ptCount val="8"/>
                <c:pt idx="0">
                  <c:v>Influence people I know to change their behavior</c:v>
                </c:pt>
                <c:pt idx="1">
                  <c:v>Promoted the issue at community gatherings</c:v>
                </c:pt>
                <c:pt idx="2">
                  <c:v>Changed my own behavior</c:v>
                </c:pt>
                <c:pt idx="3">
                  <c:v>Organized training</c:v>
                </c:pt>
                <c:pt idx="4">
                  <c:v>Visiting household to talk about the issue</c:v>
                </c:pt>
                <c:pt idx="5">
                  <c:v>Distributing leaflets or booklets</c:v>
                </c:pt>
                <c:pt idx="6">
                  <c:v>Putting up posters or stickers</c:v>
                </c:pt>
                <c:pt idx="7">
                  <c:v>Held group discussion or club meetings</c:v>
                </c:pt>
              </c:strCache>
            </c:strRef>
          </c:cat>
          <c:val>
            <c:numRef>
              <c:f>Sheet1!$B$2:$I$2</c:f>
              <c:numCache>
                <c:formatCode>0%</c:formatCode>
                <c:ptCount val="8"/>
                <c:pt idx="0">
                  <c:v>0.19</c:v>
                </c:pt>
                <c:pt idx="1">
                  <c:v>0.23</c:v>
                </c:pt>
                <c:pt idx="2">
                  <c:v>0.32000000000000123</c:v>
                </c:pt>
                <c:pt idx="3">
                  <c:v>0.35000000000000031</c:v>
                </c:pt>
                <c:pt idx="4">
                  <c:v>0.36000000000000032</c:v>
                </c:pt>
                <c:pt idx="5">
                  <c:v>0.42000000000000032</c:v>
                </c:pt>
                <c:pt idx="6">
                  <c:v>0.47000000000000008</c:v>
                </c:pt>
                <c:pt idx="7">
                  <c:v>0.68</c:v>
                </c:pt>
              </c:numCache>
            </c:numRef>
          </c:val>
        </c:ser>
        <c:axId val="93538560"/>
        <c:axId val="93540352"/>
      </c:barChart>
      <c:catAx>
        <c:axId val="93538560"/>
        <c:scaling>
          <c:orientation val="minMax"/>
        </c:scaling>
        <c:axPos val="l"/>
        <c:numFmt formatCode="General" sourceLinked="1"/>
        <c:tickLblPos val="nextTo"/>
        <c:spPr>
          <a:ln w="3086">
            <a:solidFill>
              <a:schemeClr val="tx1"/>
            </a:solidFill>
            <a:prstDash val="solid"/>
          </a:ln>
        </c:spPr>
        <c:txPr>
          <a:bodyPr rot="0" vert="horz"/>
          <a:lstStyle/>
          <a:p>
            <a:pPr>
              <a:defRPr sz="1166" b="0" i="0" u="none" strike="noStrike" baseline="0">
                <a:solidFill>
                  <a:schemeClr val="tx1"/>
                </a:solidFill>
                <a:latin typeface="Arial"/>
                <a:ea typeface="Arial"/>
                <a:cs typeface="Arial"/>
              </a:defRPr>
            </a:pPr>
            <a:endParaRPr lang="en-US"/>
          </a:p>
        </c:txPr>
        <c:crossAx val="93540352"/>
        <c:crosses val="autoZero"/>
        <c:lblAlgn val="ctr"/>
        <c:lblOffset val="100"/>
        <c:tickLblSkip val="1"/>
        <c:tickMarkSkip val="1"/>
      </c:catAx>
      <c:valAx>
        <c:axId val="93540352"/>
        <c:scaling>
          <c:orientation val="minMax"/>
          <c:max val="1"/>
        </c:scaling>
        <c:axPos val="b"/>
        <c:numFmt formatCode="0%" sourceLinked="0"/>
        <c:tickLblPos val="nextTo"/>
        <c:spPr>
          <a:ln w="3086">
            <a:solidFill>
              <a:schemeClr val="tx1"/>
            </a:solidFill>
            <a:prstDash val="solid"/>
          </a:ln>
        </c:spPr>
        <c:txPr>
          <a:bodyPr rot="0" vert="horz"/>
          <a:lstStyle/>
          <a:p>
            <a:pPr>
              <a:defRPr sz="972" b="0" i="0" u="none" strike="noStrike" baseline="0">
                <a:solidFill>
                  <a:schemeClr val="tx1"/>
                </a:solidFill>
                <a:latin typeface="Arial"/>
                <a:ea typeface="Arial"/>
                <a:cs typeface="Arial"/>
              </a:defRPr>
            </a:pPr>
            <a:endParaRPr lang="en-US"/>
          </a:p>
        </c:txPr>
        <c:crossAx val="93538560"/>
        <c:crosses val="autoZero"/>
        <c:crossBetween val="between"/>
        <c:majorUnit val="0.1"/>
        <c:minorUnit val="0.1"/>
      </c:valAx>
      <c:spPr>
        <a:noFill/>
        <a:ln w="24688">
          <a:noFill/>
        </a:ln>
      </c:spPr>
    </c:plotArea>
    <c:plotVisOnly val="1"/>
    <c:dispBlanksAs val="gap"/>
  </c:chart>
  <c:spPr>
    <a:noFill/>
    <a:ln>
      <a:noFill/>
    </a:ln>
  </c:spPr>
  <c:txPr>
    <a:bodyPr/>
    <a:lstStyle/>
    <a:p>
      <a:pPr>
        <a:defRPr sz="972" b="0" i="0" u="none" strike="noStrike" baseline="0">
          <a:solidFill>
            <a:schemeClr val="tx1"/>
          </a:solidFill>
          <a:latin typeface="Arial"/>
          <a:ea typeface="Arial"/>
          <a:cs typeface="Arial"/>
        </a:defRPr>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5.4393305439330887E-2"/>
          <c:y val="0.11441647597254009"/>
          <c:w val="0.8045758831020956"/>
          <c:h val="0.87871853546911061"/>
        </c:manualLayout>
      </c:layout>
      <c:barChart>
        <c:barDir val="bar"/>
        <c:grouping val="stacked"/>
        <c:ser>
          <c:idx val="0"/>
          <c:order val="0"/>
          <c:tx>
            <c:strRef>
              <c:f>Sheet1!$B$1</c:f>
              <c:strCache>
                <c:ptCount val="1"/>
                <c:pt idx="0">
                  <c:v>Occasionally</c:v>
                </c:pt>
              </c:strCache>
            </c:strRef>
          </c:tx>
          <c:spPr>
            <a:solidFill>
              <a:srgbClr val="C00000"/>
            </a:solidFill>
            <a:ln w="11264">
              <a:solidFill>
                <a:schemeClr val="tx1"/>
              </a:solidFill>
              <a:prstDash val="solid"/>
            </a:ln>
          </c:spPr>
          <c:dLbls>
            <c:txPr>
              <a:bodyPr/>
              <a:lstStyle/>
              <a:p>
                <a:pPr>
                  <a:defRPr sz="1200">
                    <a:solidFill>
                      <a:schemeClr val="bg1"/>
                    </a:solidFill>
                  </a:defRPr>
                </a:pPr>
                <a:endParaRPr lang="en-US"/>
              </a:p>
            </c:txPr>
            <c:showCatName val="1"/>
          </c:dLbls>
          <c:cat>
            <c:numRef>
              <c:f>Sheet1!$A$2:$A$6</c:f>
              <c:numCache>
                <c:formatCode>General</c:formatCode>
                <c:ptCount val="5"/>
                <c:pt idx="0">
                  <c:v>84</c:v>
                </c:pt>
                <c:pt idx="1">
                  <c:v>94</c:v>
                </c:pt>
                <c:pt idx="2">
                  <c:v>86</c:v>
                </c:pt>
                <c:pt idx="3">
                  <c:v>84</c:v>
                </c:pt>
                <c:pt idx="4">
                  <c:v>73</c:v>
                </c:pt>
              </c:numCache>
            </c:numRef>
          </c:cat>
          <c:val>
            <c:numRef>
              <c:f>Sheet1!$B$2:$B$6</c:f>
              <c:numCache>
                <c:formatCode>General</c:formatCode>
                <c:ptCount val="5"/>
                <c:pt idx="0">
                  <c:v>-84</c:v>
                </c:pt>
                <c:pt idx="1">
                  <c:v>-94</c:v>
                </c:pt>
                <c:pt idx="2">
                  <c:v>-86</c:v>
                </c:pt>
                <c:pt idx="3">
                  <c:v>-84</c:v>
                </c:pt>
                <c:pt idx="4">
                  <c:v>-73</c:v>
                </c:pt>
              </c:numCache>
            </c:numRef>
          </c:val>
        </c:ser>
        <c:ser>
          <c:idx val="2"/>
          <c:order val="1"/>
          <c:tx>
            <c:strRef>
              <c:f>Sheet1!$D$1</c:f>
              <c:strCache>
                <c:ptCount val="1"/>
                <c:pt idx="0">
                  <c:v>Regularly</c:v>
                </c:pt>
              </c:strCache>
            </c:strRef>
          </c:tx>
          <c:spPr>
            <a:solidFill>
              <a:srgbClr val="008000"/>
            </a:solidFill>
            <a:ln w="11264">
              <a:solidFill>
                <a:schemeClr val="tx1"/>
              </a:solidFill>
              <a:prstDash val="solid"/>
            </a:ln>
          </c:spPr>
          <c:dLbls>
            <c:spPr>
              <a:noFill/>
              <a:ln w="22527">
                <a:noFill/>
              </a:ln>
            </c:spPr>
            <c:txPr>
              <a:bodyPr/>
              <a:lstStyle/>
              <a:p>
                <a:pPr>
                  <a:defRPr sz="1200" b="1" i="0" u="none" strike="noStrike" baseline="0">
                    <a:solidFill>
                      <a:schemeClr val="bg1"/>
                    </a:solidFill>
                    <a:latin typeface="Arial"/>
                    <a:ea typeface="Arial"/>
                    <a:cs typeface="Arial"/>
                  </a:defRPr>
                </a:pPr>
                <a:endParaRPr lang="en-US"/>
              </a:p>
            </c:txPr>
            <c:showVal val="1"/>
          </c:dLbls>
          <c:cat>
            <c:numRef>
              <c:f>Sheet1!$A$2:$A$6</c:f>
              <c:numCache>
                <c:formatCode>General</c:formatCode>
                <c:ptCount val="5"/>
                <c:pt idx="0">
                  <c:v>84</c:v>
                </c:pt>
                <c:pt idx="1">
                  <c:v>94</c:v>
                </c:pt>
                <c:pt idx="2">
                  <c:v>86</c:v>
                </c:pt>
                <c:pt idx="3">
                  <c:v>84</c:v>
                </c:pt>
                <c:pt idx="4">
                  <c:v>73</c:v>
                </c:pt>
              </c:numCache>
            </c:numRef>
          </c:cat>
          <c:val>
            <c:numRef>
              <c:f>Sheet1!$D$2:$D$6</c:f>
              <c:numCache>
                <c:formatCode>General</c:formatCode>
                <c:ptCount val="5"/>
                <c:pt idx="0">
                  <c:v>16</c:v>
                </c:pt>
                <c:pt idx="1">
                  <c:v>6</c:v>
                </c:pt>
                <c:pt idx="2">
                  <c:v>14</c:v>
                </c:pt>
                <c:pt idx="3">
                  <c:v>16</c:v>
                </c:pt>
                <c:pt idx="4">
                  <c:v>27</c:v>
                </c:pt>
              </c:numCache>
            </c:numRef>
          </c:val>
        </c:ser>
        <c:gapWidth val="90"/>
        <c:overlap val="100"/>
        <c:axId val="94340608"/>
        <c:axId val="94342144"/>
      </c:barChart>
      <c:catAx>
        <c:axId val="94340608"/>
        <c:scaling>
          <c:orientation val="maxMin"/>
        </c:scaling>
        <c:delete val="1"/>
        <c:axPos val="l"/>
        <c:numFmt formatCode="General" sourceLinked="1"/>
        <c:majorTickMark val="none"/>
        <c:tickLblPos val="none"/>
        <c:crossAx val="94342144"/>
        <c:crosses val="autoZero"/>
        <c:lblAlgn val="ctr"/>
        <c:lblOffset val="100"/>
        <c:tickMarkSkip val="1"/>
      </c:catAx>
      <c:valAx>
        <c:axId val="94342144"/>
        <c:scaling>
          <c:orientation val="minMax"/>
          <c:max val="50"/>
          <c:min val="-100"/>
        </c:scaling>
        <c:delete val="1"/>
        <c:axPos val="t"/>
        <c:title>
          <c:tx>
            <c:rich>
              <a:bodyPr/>
              <a:lstStyle/>
              <a:p>
                <a:pPr>
                  <a:defRPr sz="1419" b="1" i="0" u="none" strike="noStrike" baseline="0">
                    <a:solidFill>
                      <a:schemeClr val="tx1"/>
                    </a:solidFill>
                    <a:latin typeface="Arial"/>
                    <a:ea typeface="Arial"/>
                    <a:cs typeface="Arial"/>
                  </a:defRPr>
                </a:pPr>
                <a:r>
                  <a:rPr lang="en-US"/>
                  <a:t>Target Group</a:t>
                </a:r>
              </a:p>
            </c:rich>
          </c:tx>
          <c:layout>
            <c:manualLayout>
              <c:xMode val="edge"/>
              <c:yMode val="edge"/>
              <c:x val="0.24836654000225941"/>
              <c:y val="4.4846922865465814E-2"/>
            </c:manualLayout>
          </c:layout>
          <c:spPr>
            <a:noFill/>
            <a:ln w="22527">
              <a:noFill/>
            </a:ln>
          </c:spPr>
        </c:title>
        <c:numFmt formatCode="General" sourceLinked="1"/>
        <c:tickLblPos val="none"/>
        <c:crossAx val="94340608"/>
        <c:crosses val="autoZero"/>
        <c:crossBetween val="between"/>
      </c:valAx>
      <c:spPr>
        <a:noFill/>
        <a:ln w="22527">
          <a:noFill/>
        </a:ln>
      </c:spPr>
    </c:plotArea>
    <c:plotVisOnly val="1"/>
    <c:dispBlanksAs val="gap"/>
  </c:chart>
  <c:spPr>
    <a:noFill/>
    <a:ln>
      <a:noFill/>
    </a:ln>
  </c:spPr>
  <c:txPr>
    <a:bodyPr/>
    <a:lstStyle/>
    <a:p>
      <a:pPr>
        <a:defRPr sz="421" b="1" i="0" u="none" strike="noStrike" baseline="0">
          <a:solidFill>
            <a:schemeClr val="tx1"/>
          </a:solidFill>
          <a:latin typeface="Arial"/>
          <a:ea typeface="Arial"/>
          <a:cs typeface="Arial"/>
        </a:defRPr>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8.5690213651812841E-2"/>
          <c:y val="8.0000000000000043E-2"/>
          <c:w val="0.77745480872231953"/>
          <c:h val="0.9142857142857147"/>
        </c:manualLayout>
      </c:layout>
      <c:barChart>
        <c:barDir val="bar"/>
        <c:grouping val="stacked"/>
        <c:ser>
          <c:idx val="0"/>
          <c:order val="0"/>
          <c:tx>
            <c:strRef>
              <c:f>Sheet1!$B$1</c:f>
              <c:strCache>
                <c:ptCount val="1"/>
                <c:pt idx="0">
                  <c:v>Occasional</c:v>
                </c:pt>
              </c:strCache>
            </c:strRef>
          </c:tx>
          <c:spPr>
            <a:solidFill>
              <a:srgbClr val="C00000"/>
            </a:solidFill>
            <a:ln w="11264">
              <a:solidFill>
                <a:schemeClr val="tx1"/>
              </a:solidFill>
              <a:prstDash val="solid"/>
            </a:ln>
          </c:spPr>
          <c:dLbls>
            <c:txPr>
              <a:bodyPr/>
              <a:lstStyle/>
              <a:p>
                <a:pPr>
                  <a:defRPr sz="1200">
                    <a:solidFill>
                      <a:schemeClr val="bg1"/>
                    </a:solidFill>
                  </a:defRPr>
                </a:pPr>
                <a:endParaRPr lang="en-US"/>
              </a:p>
            </c:txPr>
            <c:showCatName val="1"/>
          </c:dLbls>
          <c:cat>
            <c:numRef>
              <c:f>Sheet1!$A$3:$A$6</c:f>
              <c:numCache>
                <c:formatCode>General</c:formatCode>
                <c:ptCount val="4"/>
                <c:pt idx="0">
                  <c:v>83</c:v>
                </c:pt>
                <c:pt idx="1">
                  <c:v>72</c:v>
                </c:pt>
                <c:pt idx="2">
                  <c:v>80</c:v>
                </c:pt>
                <c:pt idx="3">
                  <c:v>90</c:v>
                </c:pt>
              </c:numCache>
            </c:numRef>
          </c:cat>
          <c:val>
            <c:numRef>
              <c:f>Sheet1!$B$3:$B$6</c:f>
              <c:numCache>
                <c:formatCode>General</c:formatCode>
                <c:ptCount val="4"/>
                <c:pt idx="0">
                  <c:v>-83</c:v>
                </c:pt>
                <c:pt idx="1">
                  <c:v>-72</c:v>
                </c:pt>
                <c:pt idx="2">
                  <c:v>-80</c:v>
                </c:pt>
                <c:pt idx="3">
                  <c:v>-90</c:v>
                </c:pt>
              </c:numCache>
            </c:numRef>
          </c:val>
        </c:ser>
        <c:ser>
          <c:idx val="2"/>
          <c:order val="1"/>
          <c:tx>
            <c:strRef>
              <c:f>Sheet1!$D$1</c:f>
              <c:strCache>
                <c:ptCount val="1"/>
                <c:pt idx="0">
                  <c:v>Regular</c:v>
                </c:pt>
              </c:strCache>
            </c:strRef>
          </c:tx>
          <c:spPr>
            <a:solidFill>
              <a:srgbClr val="008000"/>
            </a:solidFill>
            <a:ln w="11264">
              <a:solidFill>
                <a:schemeClr val="tx1"/>
              </a:solidFill>
              <a:prstDash val="solid"/>
            </a:ln>
          </c:spPr>
          <c:dLbls>
            <c:spPr>
              <a:noFill/>
              <a:ln w="22527">
                <a:noFill/>
              </a:ln>
            </c:spPr>
            <c:txPr>
              <a:bodyPr/>
              <a:lstStyle/>
              <a:p>
                <a:pPr>
                  <a:defRPr sz="1200" b="1" i="0" u="none" strike="noStrike" baseline="0">
                    <a:solidFill>
                      <a:schemeClr val="bg1"/>
                    </a:solidFill>
                    <a:latin typeface="Arial"/>
                    <a:ea typeface="Arial"/>
                    <a:cs typeface="Arial"/>
                  </a:defRPr>
                </a:pPr>
                <a:endParaRPr lang="en-US"/>
              </a:p>
            </c:txPr>
            <c:showVal val="1"/>
          </c:dLbls>
          <c:cat>
            <c:numRef>
              <c:f>Sheet1!$A$3:$A$6</c:f>
              <c:numCache>
                <c:formatCode>General</c:formatCode>
                <c:ptCount val="4"/>
                <c:pt idx="0">
                  <c:v>83</c:v>
                </c:pt>
                <c:pt idx="1">
                  <c:v>72</c:v>
                </c:pt>
                <c:pt idx="2">
                  <c:v>80</c:v>
                </c:pt>
                <c:pt idx="3">
                  <c:v>90</c:v>
                </c:pt>
              </c:numCache>
            </c:numRef>
          </c:cat>
          <c:val>
            <c:numRef>
              <c:f>Sheet1!$D$3:$D$6</c:f>
              <c:numCache>
                <c:formatCode>General</c:formatCode>
                <c:ptCount val="4"/>
                <c:pt idx="0">
                  <c:v>17</c:v>
                </c:pt>
                <c:pt idx="1">
                  <c:v>28</c:v>
                </c:pt>
                <c:pt idx="2">
                  <c:v>20</c:v>
                </c:pt>
                <c:pt idx="3">
                  <c:v>10</c:v>
                </c:pt>
              </c:numCache>
            </c:numRef>
          </c:val>
        </c:ser>
        <c:gapWidth val="90"/>
        <c:overlap val="100"/>
        <c:axId val="94199808"/>
        <c:axId val="94201344"/>
      </c:barChart>
      <c:catAx>
        <c:axId val="94199808"/>
        <c:scaling>
          <c:orientation val="maxMin"/>
        </c:scaling>
        <c:delete val="1"/>
        <c:axPos val="l"/>
        <c:numFmt formatCode="General" sourceLinked="1"/>
        <c:majorTickMark val="none"/>
        <c:tickLblPos val="none"/>
        <c:crossAx val="94201344"/>
        <c:crosses val="autoZero"/>
        <c:lblAlgn val="ctr"/>
        <c:lblOffset val="100"/>
        <c:tickMarkSkip val="1"/>
      </c:catAx>
      <c:valAx>
        <c:axId val="94201344"/>
        <c:scaling>
          <c:orientation val="minMax"/>
          <c:max val="50"/>
          <c:min val="-100"/>
        </c:scaling>
        <c:delete val="1"/>
        <c:axPos val="t"/>
        <c:title>
          <c:tx>
            <c:rich>
              <a:bodyPr/>
              <a:lstStyle/>
              <a:p>
                <a:pPr>
                  <a:defRPr sz="1419" b="1" i="0" u="none" strike="noStrike" baseline="0">
                    <a:solidFill>
                      <a:schemeClr val="tx1"/>
                    </a:solidFill>
                    <a:latin typeface="Arial"/>
                    <a:ea typeface="Arial"/>
                    <a:cs typeface="Arial"/>
                  </a:defRPr>
                </a:pPr>
                <a:r>
                  <a:rPr lang="en-US" dirty="0" smtClean="0"/>
                  <a:t>Region</a:t>
                </a:r>
                <a:endParaRPr lang="en-US" dirty="0"/>
              </a:p>
            </c:rich>
          </c:tx>
          <c:layout>
            <c:manualLayout>
              <c:xMode val="edge"/>
              <c:yMode val="edge"/>
              <c:x val="0.18369218688025782"/>
              <c:y val="3.5080732140153212E-2"/>
            </c:manualLayout>
          </c:layout>
          <c:spPr>
            <a:noFill/>
            <a:ln w="22527">
              <a:noFill/>
            </a:ln>
          </c:spPr>
        </c:title>
        <c:numFmt formatCode="General" sourceLinked="1"/>
        <c:tickLblPos val="none"/>
        <c:crossAx val="94199808"/>
        <c:crosses val="autoZero"/>
        <c:crossBetween val="between"/>
      </c:valAx>
      <c:spPr>
        <a:noFill/>
        <a:ln w="22527">
          <a:noFill/>
        </a:ln>
      </c:spPr>
    </c:plotArea>
    <c:plotVisOnly val="1"/>
    <c:dispBlanksAs val="gap"/>
  </c:chart>
  <c:spPr>
    <a:noFill/>
    <a:ln>
      <a:noFill/>
    </a:ln>
  </c:spPr>
  <c:txPr>
    <a:bodyPr/>
    <a:lstStyle/>
    <a:p>
      <a:pPr>
        <a:defRPr sz="421" b="1" i="0" u="none" strike="noStrike" baseline="0">
          <a:solidFill>
            <a:schemeClr val="tx1"/>
          </a:solidFill>
          <a:latin typeface="Arial"/>
          <a:ea typeface="Arial"/>
          <a:cs typeface="Arial"/>
        </a:defRPr>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64426059979317474"/>
          <c:y val="2.2033898305084867E-2"/>
          <c:w val="0.31230610134436743"/>
          <c:h val="0.90677966101694918"/>
        </c:manualLayout>
      </c:layout>
      <c:barChart>
        <c:barDir val="bar"/>
        <c:grouping val="clustered"/>
        <c:ser>
          <c:idx val="1"/>
          <c:order val="0"/>
          <c:tx>
            <c:strRef>
              <c:f>Sheet1!$A$2</c:f>
              <c:strCache>
                <c:ptCount val="1"/>
              </c:strCache>
            </c:strRef>
          </c:tx>
          <c:spPr>
            <a:solidFill>
              <a:srgbClr val="384A94"/>
            </a:solidFill>
            <a:ln w="12339">
              <a:solidFill>
                <a:schemeClr val="tx1"/>
              </a:solidFill>
              <a:prstDash val="solid"/>
            </a:ln>
          </c:spPr>
          <c:dLbls>
            <c:spPr>
              <a:noFill/>
              <a:ln w="24678">
                <a:noFill/>
              </a:ln>
            </c:spPr>
            <c:txPr>
              <a:bodyPr/>
              <a:lstStyle/>
              <a:p>
                <a:pPr>
                  <a:defRPr sz="1555" b="0" i="0" u="none" strike="noStrike" baseline="0">
                    <a:solidFill>
                      <a:schemeClr val="tx1"/>
                    </a:solidFill>
                    <a:latin typeface="Arial"/>
                    <a:ea typeface="Arial"/>
                    <a:cs typeface="Arial"/>
                  </a:defRPr>
                </a:pPr>
                <a:endParaRPr lang="en-US"/>
              </a:p>
            </c:txPr>
            <c:dLblPos val="outEnd"/>
            <c:showVal val="1"/>
          </c:dLbls>
          <c:cat>
            <c:strRef>
              <c:f>Sheet1!$B$1:$J$1</c:f>
              <c:strCache>
                <c:ptCount val="9"/>
                <c:pt idx="0">
                  <c:v>Response to AI outbreak</c:v>
                </c:pt>
                <c:pt idx="1">
                  <c:v>Planning for AI outbreak</c:v>
                </c:pt>
                <c:pt idx="2">
                  <c:v>AI prevention</c:v>
                </c:pt>
                <c:pt idx="3">
                  <c:v>Response to Dengue outbreak</c:v>
                </c:pt>
                <c:pt idx="4">
                  <c:v>Planning for Dengue outbreak</c:v>
                </c:pt>
                <c:pt idx="5">
                  <c:v>Dengue prevention</c:v>
                </c:pt>
                <c:pt idx="6">
                  <c:v>Response to Malaria outbreak</c:v>
                </c:pt>
                <c:pt idx="7">
                  <c:v>Planning for Malaria outbreak</c:v>
                </c:pt>
                <c:pt idx="8">
                  <c:v>Malaria prevention</c:v>
                </c:pt>
              </c:strCache>
            </c:strRef>
          </c:cat>
          <c:val>
            <c:numRef>
              <c:f>Sheet1!$B$2:$J$2</c:f>
              <c:numCache>
                <c:formatCode>0%</c:formatCode>
                <c:ptCount val="9"/>
                <c:pt idx="0">
                  <c:v>0.61000000000000065</c:v>
                </c:pt>
                <c:pt idx="1">
                  <c:v>0.74000000000000188</c:v>
                </c:pt>
                <c:pt idx="2">
                  <c:v>0.87000000000000188</c:v>
                </c:pt>
                <c:pt idx="3">
                  <c:v>0.21000000000000021</c:v>
                </c:pt>
                <c:pt idx="4">
                  <c:v>0.24000000000000021</c:v>
                </c:pt>
                <c:pt idx="5">
                  <c:v>0.29000000000000031</c:v>
                </c:pt>
                <c:pt idx="6">
                  <c:v>0.16</c:v>
                </c:pt>
                <c:pt idx="7">
                  <c:v>0.19</c:v>
                </c:pt>
                <c:pt idx="8">
                  <c:v>0.27</c:v>
                </c:pt>
              </c:numCache>
            </c:numRef>
          </c:val>
        </c:ser>
        <c:axId val="94472832"/>
        <c:axId val="94482816"/>
      </c:barChart>
      <c:catAx>
        <c:axId val="94472832"/>
        <c:scaling>
          <c:orientation val="minMax"/>
        </c:scaling>
        <c:axPos val="l"/>
        <c:numFmt formatCode="General" sourceLinked="1"/>
        <c:tickLblPos val="nextTo"/>
        <c:spPr>
          <a:ln w="3085">
            <a:solidFill>
              <a:schemeClr val="tx1"/>
            </a:solidFill>
            <a:prstDash val="solid"/>
          </a:ln>
        </c:spPr>
        <c:txPr>
          <a:bodyPr rot="0" vert="horz"/>
          <a:lstStyle/>
          <a:p>
            <a:pPr>
              <a:defRPr sz="1166" b="0" i="0" u="none" strike="noStrike" baseline="0">
                <a:solidFill>
                  <a:schemeClr val="tx1"/>
                </a:solidFill>
                <a:latin typeface="Arial"/>
                <a:ea typeface="Arial"/>
                <a:cs typeface="Arial"/>
              </a:defRPr>
            </a:pPr>
            <a:endParaRPr lang="en-US"/>
          </a:p>
        </c:txPr>
        <c:crossAx val="94482816"/>
        <c:crosses val="autoZero"/>
        <c:lblAlgn val="ctr"/>
        <c:lblOffset val="100"/>
        <c:tickLblSkip val="1"/>
        <c:tickMarkSkip val="1"/>
      </c:catAx>
      <c:valAx>
        <c:axId val="94482816"/>
        <c:scaling>
          <c:orientation val="minMax"/>
          <c:max val="1"/>
        </c:scaling>
        <c:axPos val="b"/>
        <c:numFmt formatCode="0%" sourceLinked="0"/>
        <c:tickLblPos val="nextTo"/>
        <c:spPr>
          <a:ln w="3085">
            <a:solidFill>
              <a:schemeClr val="tx1"/>
            </a:solidFill>
            <a:prstDash val="solid"/>
          </a:ln>
        </c:spPr>
        <c:txPr>
          <a:bodyPr rot="0" vert="horz"/>
          <a:lstStyle/>
          <a:p>
            <a:pPr>
              <a:defRPr sz="972" b="0" i="0" u="none" strike="noStrike" baseline="0">
                <a:solidFill>
                  <a:schemeClr val="tx1"/>
                </a:solidFill>
                <a:latin typeface="Arial"/>
                <a:ea typeface="Arial"/>
                <a:cs typeface="Arial"/>
              </a:defRPr>
            </a:pPr>
            <a:endParaRPr lang="en-US"/>
          </a:p>
        </c:txPr>
        <c:crossAx val="94472832"/>
        <c:crosses val="autoZero"/>
        <c:crossBetween val="between"/>
        <c:majorUnit val="0.2"/>
        <c:minorUnit val="0.1"/>
      </c:valAx>
      <c:spPr>
        <a:noFill/>
        <a:ln w="24678">
          <a:noFill/>
        </a:ln>
      </c:spPr>
    </c:plotArea>
    <c:plotVisOnly val="1"/>
    <c:dispBlanksAs val="gap"/>
  </c:chart>
  <c:spPr>
    <a:noFill/>
    <a:ln>
      <a:noFill/>
    </a:ln>
  </c:spPr>
  <c:txPr>
    <a:bodyPr/>
    <a:lstStyle/>
    <a:p>
      <a:pPr>
        <a:defRPr sz="972" b="0" i="0" u="none" strike="noStrike" baseline="0">
          <a:solidFill>
            <a:schemeClr val="tx1"/>
          </a:solidFill>
          <a:latin typeface="Arial"/>
          <a:ea typeface="Arial"/>
          <a:cs typeface="Arial"/>
        </a:defRPr>
      </a:pPr>
      <a:endParaRPr lang="en-US"/>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23291304771311569"/>
          <c:y val="4.9610321858239943E-2"/>
          <c:w val="0.73795415425683342"/>
          <c:h val="0.74050271362883435"/>
        </c:manualLayout>
      </c:layout>
      <c:barChart>
        <c:barDir val="col"/>
        <c:grouping val="stacked"/>
        <c:ser>
          <c:idx val="0"/>
          <c:order val="0"/>
          <c:tx>
            <c:strRef>
              <c:f>Sheet1!$B$1</c:f>
              <c:strCache>
                <c:ptCount val="1"/>
                <c:pt idx="0">
                  <c:v>Malaria</c:v>
                </c:pt>
              </c:strCache>
            </c:strRef>
          </c:tx>
          <c:dLbls>
            <c:txPr>
              <a:bodyPr/>
              <a:lstStyle/>
              <a:p>
                <a:pPr>
                  <a:defRPr sz="1600" b="1">
                    <a:solidFill>
                      <a:schemeClr val="bg1"/>
                    </a:solidFill>
                  </a:defRPr>
                </a:pPr>
                <a:endParaRPr lang="en-US"/>
              </a:p>
            </c:txPr>
            <c:showVal val="1"/>
          </c:dLbls>
          <c:cat>
            <c:strRef>
              <c:f>Sheet1!$A$2:$A$4</c:f>
              <c:strCache>
                <c:ptCount val="3"/>
                <c:pt idx="0">
                  <c:v>AI</c:v>
                </c:pt>
                <c:pt idx="1">
                  <c:v>Malaria</c:v>
                </c:pt>
                <c:pt idx="2">
                  <c:v>Dengue</c:v>
                </c:pt>
              </c:strCache>
            </c:strRef>
          </c:cat>
          <c:val>
            <c:numRef>
              <c:f>Sheet1!$B$2:$B$4</c:f>
              <c:numCache>
                <c:formatCode>General</c:formatCode>
                <c:ptCount val="3"/>
                <c:pt idx="0">
                  <c:v>16</c:v>
                </c:pt>
                <c:pt idx="1">
                  <c:v>100</c:v>
                </c:pt>
                <c:pt idx="2">
                  <c:v>70</c:v>
                </c:pt>
              </c:numCache>
            </c:numRef>
          </c:val>
        </c:ser>
        <c:ser>
          <c:idx val="1"/>
          <c:order val="1"/>
          <c:tx>
            <c:strRef>
              <c:f>Sheet1!$C$1</c:f>
              <c:strCache>
                <c:ptCount val="1"/>
                <c:pt idx="0">
                  <c:v>Dengue</c:v>
                </c:pt>
              </c:strCache>
            </c:strRef>
          </c:tx>
          <c:spPr>
            <a:solidFill>
              <a:schemeClr val="tx1">
                <a:lumMod val="50000"/>
                <a:lumOff val="50000"/>
              </a:schemeClr>
            </a:solidFill>
          </c:spPr>
          <c:dLbls>
            <c:txPr>
              <a:bodyPr/>
              <a:lstStyle/>
              <a:p>
                <a:pPr>
                  <a:defRPr sz="1600" b="1">
                    <a:solidFill>
                      <a:schemeClr val="bg1"/>
                    </a:solidFill>
                  </a:defRPr>
                </a:pPr>
                <a:endParaRPr lang="en-US"/>
              </a:p>
            </c:txPr>
            <c:showVal val="1"/>
          </c:dLbls>
          <c:cat>
            <c:strRef>
              <c:f>Sheet1!$A$2:$A$4</c:f>
              <c:strCache>
                <c:ptCount val="3"/>
                <c:pt idx="0">
                  <c:v>AI</c:v>
                </c:pt>
                <c:pt idx="1">
                  <c:v>Malaria</c:v>
                </c:pt>
                <c:pt idx="2">
                  <c:v>Dengue</c:v>
                </c:pt>
              </c:strCache>
            </c:strRef>
          </c:cat>
          <c:val>
            <c:numRef>
              <c:f>Sheet1!$C$2:$C$4</c:f>
              <c:numCache>
                <c:formatCode>General</c:formatCode>
                <c:ptCount val="3"/>
                <c:pt idx="0">
                  <c:v>17</c:v>
                </c:pt>
                <c:pt idx="1">
                  <c:v>75</c:v>
                </c:pt>
                <c:pt idx="2">
                  <c:v>100</c:v>
                </c:pt>
              </c:numCache>
            </c:numRef>
          </c:val>
        </c:ser>
        <c:ser>
          <c:idx val="2"/>
          <c:order val="2"/>
          <c:tx>
            <c:strRef>
              <c:f>Sheet1!$D$1</c:f>
              <c:strCache>
                <c:ptCount val="1"/>
                <c:pt idx="0">
                  <c:v>AI</c:v>
                </c:pt>
              </c:strCache>
            </c:strRef>
          </c:tx>
          <c:spPr>
            <a:solidFill>
              <a:schemeClr val="accent2"/>
            </a:solidFill>
          </c:spPr>
          <c:dLbls>
            <c:txPr>
              <a:bodyPr/>
              <a:lstStyle/>
              <a:p>
                <a:pPr>
                  <a:defRPr sz="1600" b="1">
                    <a:solidFill>
                      <a:schemeClr val="bg1"/>
                    </a:solidFill>
                  </a:defRPr>
                </a:pPr>
                <a:endParaRPr lang="en-US"/>
              </a:p>
            </c:txPr>
            <c:showVal val="1"/>
          </c:dLbls>
          <c:cat>
            <c:strRef>
              <c:f>Sheet1!$A$2:$A$4</c:f>
              <c:strCache>
                <c:ptCount val="3"/>
                <c:pt idx="0">
                  <c:v>AI</c:v>
                </c:pt>
                <c:pt idx="1">
                  <c:v>Malaria</c:v>
                </c:pt>
                <c:pt idx="2">
                  <c:v>Dengue</c:v>
                </c:pt>
              </c:strCache>
            </c:strRef>
          </c:cat>
          <c:val>
            <c:numRef>
              <c:f>Sheet1!$D$2:$D$4</c:f>
              <c:numCache>
                <c:formatCode>General</c:formatCode>
                <c:ptCount val="3"/>
                <c:pt idx="0">
                  <c:v>100</c:v>
                </c:pt>
                <c:pt idx="1">
                  <c:v>44</c:v>
                </c:pt>
                <c:pt idx="2">
                  <c:v>58</c:v>
                </c:pt>
              </c:numCache>
            </c:numRef>
          </c:val>
        </c:ser>
        <c:overlap val="100"/>
        <c:axId val="94620672"/>
        <c:axId val="94631040"/>
      </c:barChart>
      <c:catAx>
        <c:axId val="94620672"/>
        <c:scaling>
          <c:orientation val="minMax"/>
        </c:scaling>
        <c:axPos val="b"/>
        <c:title>
          <c:tx>
            <c:rich>
              <a:bodyPr/>
              <a:lstStyle/>
              <a:p>
                <a:pPr>
                  <a:defRPr/>
                </a:pPr>
                <a:r>
                  <a:rPr lang="en-US" dirty="0" smtClean="0"/>
                  <a:t>Training Focus</a:t>
                </a:r>
                <a:endParaRPr lang="en-US" dirty="0"/>
              </a:p>
            </c:rich>
          </c:tx>
          <c:layout>
            <c:manualLayout>
              <c:xMode val="edge"/>
              <c:yMode val="edge"/>
              <c:x val="0.44001085115352478"/>
              <c:y val="0.92453098080312757"/>
            </c:manualLayout>
          </c:layout>
        </c:title>
        <c:tickLblPos val="nextTo"/>
        <c:crossAx val="94631040"/>
        <c:crosses val="autoZero"/>
        <c:auto val="1"/>
        <c:lblAlgn val="ctr"/>
        <c:lblOffset val="100"/>
      </c:catAx>
      <c:valAx>
        <c:axId val="94631040"/>
        <c:scaling>
          <c:orientation val="minMax"/>
        </c:scaling>
        <c:axPos val="l"/>
        <c:majorGridlines/>
        <c:title>
          <c:tx>
            <c:rich>
              <a:bodyPr rot="-5400000" vert="horz"/>
              <a:lstStyle/>
              <a:p>
                <a:pPr>
                  <a:defRPr/>
                </a:pPr>
                <a:r>
                  <a:rPr lang="en-US" dirty="0" smtClean="0"/>
                  <a:t>Disease Application</a:t>
                </a:r>
                <a:endParaRPr lang="en-US" dirty="0"/>
              </a:p>
            </c:rich>
          </c:tx>
          <c:layout>
            <c:manualLayout>
              <c:xMode val="edge"/>
              <c:yMode val="edge"/>
              <c:x val="6.2342197898863652E-2"/>
              <c:y val="0.18903496626411326"/>
            </c:manualLayout>
          </c:layout>
        </c:title>
        <c:numFmt formatCode="General" sourceLinked="1"/>
        <c:tickLblPos val="nextTo"/>
        <c:txPr>
          <a:bodyPr/>
          <a:lstStyle/>
          <a:p>
            <a:pPr>
              <a:defRPr sz="1400"/>
            </a:pPr>
            <a:endParaRPr lang="en-US"/>
          </a:p>
        </c:txPr>
        <c:crossAx val="94620672"/>
        <c:crosses val="autoZero"/>
        <c:crossBetween val="between"/>
      </c:valAx>
      <c:spPr>
        <a:ln>
          <a:solidFill>
            <a:schemeClr val="tx1">
              <a:lumMod val="50000"/>
              <a:lumOff val="50000"/>
            </a:schemeClr>
          </a:solidFill>
        </a:ln>
      </c:spPr>
    </c:plotArea>
    <c:legend>
      <c:legendPos val="r"/>
      <c:layout>
        <c:manualLayout>
          <c:xMode val="edge"/>
          <c:yMode val="edge"/>
          <c:x val="0.27226693228910637"/>
          <c:y val="0.10833987665034212"/>
          <c:w val="0.21055365994341568"/>
          <c:h val="0.18525137597324023"/>
        </c:manualLayout>
      </c:layout>
      <c:spPr>
        <a:solidFill>
          <a:schemeClr val="bg1"/>
        </a:solidFill>
      </c:spPr>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317" b="1" i="0" u="none" strike="noStrike" baseline="0">
                <a:solidFill>
                  <a:schemeClr val="tx1"/>
                </a:solidFill>
                <a:latin typeface="Arial"/>
                <a:ea typeface="Arial"/>
                <a:cs typeface="Arial"/>
              </a:defRPr>
            </a:pPr>
            <a:r>
              <a:rPr lang="en-US"/>
              <a:t>Sex</a:t>
            </a:r>
          </a:p>
        </c:rich>
      </c:tx>
      <c:layout>
        <c:manualLayout>
          <c:xMode val="edge"/>
          <c:yMode val="edge"/>
          <c:x val="0.44407894736842257"/>
          <c:y val="1.91256830601093E-2"/>
        </c:manualLayout>
      </c:layout>
      <c:spPr>
        <a:noFill/>
        <a:ln w="27866">
          <a:noFill/>
        </a:ln>
      </c:spPr>
    </c:title>
    <c:plotArea>
      <c:layout>
        <c:manualLayout>
          <c:layoutTarget val="inner"/>
          <c:xMode val="edge"/>
          <c:yMode val="edge"/>
          <c:x val="0.14802631578947437"/>
          <c:y val="0.18579234972677702"/>
          <c:w val="0.71710526315789747"/>
          <c:h val="0.53825136612021851"/>
        </c:manualLayout>
      </c:layout>
      <c:barChart>
        <c:barDir val="col"/>
        <c:grouping val="clustered"/>
        <c:ser>
          <c:idx val="2"/>
          <c:order val="1"/>
          <c:tx>
            <c:strRef>
              <c:f>Sheet1!$A$3</c:f>
              <c:strCache>
                <c:ptCount val="1"/>
                <c:pt idx="0">
                  <c:v>Proportion</c:v>
                </c:pt>
              </c:strCache>
            </c:strRef>
          </c:tx>
          <c:spPr>
            <a:solidFill>
              <a:srgbClr val="384A94"/>
            </a:solidFill>
            <a:ln w="13933">
              <a:solidFill>
                <a:schemeClr val="tx1"/>
              </a:solidFill>
              <a:prstDash val="solid"/>
            </a:ln>
          </c:spPr>
          <c:dLbls>
            <c:spPr>
              <a:noFill/>
              <a:ln w="27866">
                <a:noFill/>
              </a:ln>
            </c:spPr>
            <c:txPr>
              <a:bodyPr/>
              <a:lstStyle/>
              <a:p>
                <a:pPr>
                  <a:defRPr sz="1200" b="1" i="0" u="none" strike="noStrike" baseline="0">
                    <a:solidFill>
                      <a:schemeClr val="tx1"/>
                    </a:solidFill>
                    <a:latin typeface="Arial"/>
                    <a:ea typeface="Arial"/>
                    <a:cs typeface="Arial"/>
                  </a:defRPr>
                </a:pPr>
                <a:endParaRPr lang="en-US"/>
              </a:p>
            </c:txPr>
            <c:dLblPos val="outEnd"/>
            <c:showVal val="1"/>
          </c:dLbls>
          <c:cat>
            <c:strRef>
              <c:f>Sheet1!$B$1:$C$1</c:f>
              <c:strCache>
                <c:ptCount val="2"/>
                <c:pt idx="0">
                  <c:v>Male</c:v>
                </c:pt>
                <c:pt idx="1">
                  <c:v>Female</c:v>
                </c:pt>
              </c:strCache>
            </c:strRef>
          </c:cat>
          <c:val>
            <c:numRef>
              <c:f>Sheet1!$B$3:$C$3</c:f>
              <c:numCache>
                <c:formatCode>General</c:formatCode>
                <c:ptCount val="2"/>
                <c:pt idx="0">
                  <c:v>56</c:v>
                </c:pt>
                <c:pt idx="1">
                  <c:v>44</c:v>
                </c:pt>
              </c:numCache>
            </c:numRef>
          </c:val>
        </c:ser>
        <c:axId val="92443392"/>
        <c:axId val="92444928"/>
      </c:barChart>
      <c:lineChart>
        <c:grouping val="standard"/>
        <c:ser>
          <c:idx val="0"/>
          <c:order val="0"/>
          <c:tx>
            <c:strRef>
              <c:f>Sheet1!$A$2</c:f>
              <c:strCache>
                <c:ptCount val="1"/>
                <c:pt idx="0">
                  <c:v>TPI</c:v>
                </c:pt>
              </c:strCache>
            </c:strRef>
          </c:tx>
          <c:spPr>
            <a:ln w="41799">
              <a:solidFill>
                <a:srgbClr val="FF0000"/>
              </a:solidFill>
              <a:prstDash val="solid"/>
            </a:ln>
          </c:spPr>
          <c:marker>
            <c:symbol val="diamond"/>
            <c:size val="7"/>
            <c:spPr>
              <a:solidFill>
                <a:srgbClr val="FF0000"/>
              </a:solidFill>
              <a:ln>
                <a:solidFill>
                  <a:srgbClr val="FF0000"/>
                </a:solidFill>
                <a:prstDash val="solid"/>
              </a:ln>
            </c:spPr>
          </c:marker>
          <c:dLbls>
            <c:spPr>
              <a:noFill/>
              <a:ln w="27866">
                <a:noFill/>
              </a:ln>
            </c:spPr>
            <c:txPr>
              <a:bodyPr/>
              <a:lstStyle/>
              <a:p>
                <a:pPr>
                  <a:defRPr sz="1097" b="0" i="0" u="none" strike="noStrike" baseline="0">
                    <a:solidFill>
                      <a:schemeClr val="tx1"/>
                    </a:solidFill>
                    <a:latin typeface="Arial"/>
                    <a:ea typeface="Arial"/>
                    <a:cs typeface="Arial"/>
                  </a:defRPr>
                </a:pPr>
                <a:endParaRPr lang="en-US"/>
              </a:p>
            </c:txPr>
            <c:dLblPos val="t"/>
            <c:showVal val="1"/>
          </c:dLbls>
          <c:cat>
            <c:strRef>
              <c:f>Sheet1!$B$1:$C$1</c:f>
              <c:strCache>
                <c:ptCount val="2"/>
                <c:pt idx="0">
                  <c:v>Male</c:v>
                </c:pt>
                <c:pt idx="1">
                  <c:v>Female</c:v>
                </c:pt>
              </c:strCache>
            </c:strRef>
          </c:cat>
          <c:val>
            <c:numRef>
              <c:f>Sheet1!$B$2:$C$2</c:f>
              <c:numCache>
                <c:formatCode>General</c:formatCode>
                <c:ptCount val="2"/>
                <c:pt idx="0">
                  <c:v>117</c:v>
                </c:pt>
                <c:pt idx="1">
                  <c:v>110</c:v>
                </c:pt>
              </c:numCache>
            </c:numRef>
          </c:val>
        </c:ser>
        <c:marker val="1"/>
        <c:axId val="92454912"/>
        <c:axId val="92456448"/>
      </c:lineChart>
      <c:catAx>
        <c:axId val="92443392"/>
        <c:scaling>
          <c:orientation val="minMax"/>
        </c:scaling>
        <c:axPos val="b"/>
        <c:numFmt formatCode="General" sourceLinked="1"/>
        <c:majorTickMark val="cross"/>
        <c:tickLblPos val="nextTo"/>
        <c:spPr>
          <a:ln w="3483">
            <a:solidFill>
              <a:schemeClr val="tx1"/>
            </a:solidFill>
            <a:prstDash val="solid"/>
          </a:ln>
        </c:spPr>
        <c:txPr>
          <a:bodyPr rot="0" vert="horz"/>
          <a:lstStyle/>
          <a:p>
            <a:pPr>
              <a:defRPr sz="1097" b="0" i="0" u="none" strike="noStrike" baseline="0">
                <a:solidFill>
                  <a:schemeClr val="tx1"/>
                </a:solidFill>
                <a:latin typeface="Arial"/>
                <a:ea typeface="Arial"/>
                <a:cs typeface="Arial"/>
              </a:defRPr>
            </a:pPr>
            <a:endParaRPr lang="en-US"/>
          </a:p>
        </c:txPr>
        <c:crossAx val="92444928"/>
        <c:crosses val="autoZero"/>
        <c:lblAlgn val="ctr"/>
        <c:lblOffset val="100"/>
        <c:tickLblSkip val="1"/>
        <c:tickMarkSkip val="1"/>
      </c:catAx>
      <c:valAx>
        <c:axId val="92444928"/>
        <c:scaling>
          <c:orientation val="minMax"/>
          <c:max val="100"/>
          <c:min val="0"/>
        </c:scaling>
        <c:axPos val="l"/>
        <c:numFmt formatCode="General" sourceLinked="1"/>
        <c:majorTickMark val="cross"/>
        <c:tickLblPos val="nextTo"/>
        <c:spPr>
          <a:ln w="3483">
            <a:solidFill>
              <a:schemeClr val="tx1"/>
            </a:solidFill>
            <a:prstDash val="solid"/>
          </a:ln>
        </c:spPr>
        <c:txPr>
          <a:bodyPr rot="0" vert="horz"/>
          <a:lstStyle/>
          <a:p>
            <a:pPr>
              <a:defRPr sz="1097" b="0" i="0" u="none" strike="noStrike" baseline="0">
                <a:solidFill>
                  <a:schemeClr val="tx1"/>
                </a:solidFill>
                <a:latin typeface="Arial"/>
                <a:ea typeface="Arial"/>
                <a:cs typeface="Arial"/>
              </a:defRPr>
            </a:pPr>
            <a:endParaRPr lang="en-US"/>
          </a:p>
        </c:txPr>
        <c:crossAx val="92443392"/>
        <c:crosses val="autoZero"/>
        <c:crossBetween val="between"/>
        <c:majorUnit val="10"/>
      </c:valAx>
      <c:catAx>
        <c:axId val="92454912"/>
        <c:scaling>
          <c:orientation val="minMax"/>
        </c:scaling>
        <c:delete val="1"/>
        <c:axPos val="b"/>
        <c:tickLblPos val="none"/>
        <c:crossAx val="92456448"/>
        <c:crosses val="autoZero"/>
        <c:lblAlgn val="ctr"/>
        <c:lblOffset val="100"/>
      </c:catAx>
      <c:valAx>
        <c:axId val="92456448"/>
        <c:scaling>
          <c:orientation val="minMax"/>
          <c:max val="140"/>
          <c:min val="0"/>
        </c:scaling>
        <c:axPos val="r"/>
        <c:numFmt formatCode="General" sourceLinked="1"/>
        <c:majorTickMark val="cross"/>
        <c:tickLblPos val="nextTo"/>
        <c:spPr>
          <a:ln w="3483">
            <a:solidFill>
              <a:schemeClr val="tx1"/>
            </a:solidFill>
            <a:prstDash val="solid"/>
          </a:ln>
        </c:spPr>
        <c:txPr>
          <a:bodyPr rot="0" vert="horz"/>
          <a:lstStyle/>
          <a:p>
            <a:pPr>
              <a:defRPr sz="1097" b="0" i="0" u="none" strike="noStrike" baseline="0">
                <a:solidFill>
                  <a:schemeClr val="tx1"/>
                </a:solidFill>
                <a:latin typeface="Arial"/>
                <a:ea typeface="Arial"/>
                <a:cs typeface="Arial"/>
              </a:defRPr>
            </a:pPr>
            <a:endParaRPr lang="en-US"/>
          </a:p>
        </c:txPr>
        <c:crossAx val="92454912"/>
        <c:crosses val="max"/>
        <c:crossBetween val="between"/>
        <c:majorUnit val="20"/>
      </c:valAx>
      <c:spPr>
        <a:noFill/>
        <a:ln w="27866">
          <a:noFill/>
        </a:ln>
      </c:spPr>
    </c:plotArea>
    <c:legend>
      <c:legendPos val="b"/>
      <c:layout>
        <c:manualLayout>
          <c:xMode val="edge"/>
          <c:yMode val="edge"/>
          <c:x val="0.20723684210526425"/>
          <c:y val="0.8224043715846997"/>
          <c:w val="0.61513157894736847"/>
          <c:h val="0.13114754098360637"/>
        </c:manualLayout>
      </c:layout>
      <c:spPr>
        <a:solidFill>
          <a:schemeClr val="bg1"/>
        </a:solidFill>
        <a:ln w="3483">
          <a:solidFill>
            <a:schemeClr val="tx1"/>
          </a:solidFill>
          <a:prstDash val="solid"/>
        </a:ln>
      </c:spPr>
      <c:txPr>
        <a:bodyPr/>
        <a:lstStyle/>
        <a:p>
          <a:pPr>
            <a:defRPr sz="1009" b="0" i="0" u="none" strike="noStrike" baseline="0">
              <a:solidFill>
                <a:schemeClr val="tx1"/>
              </a:solidFill>
              <a:latin typeface="Arial"/>
              <a:ea typeface="Arial"/>
              <a:cs typeface="Arial"/>
            </a:defRPr>
          </a:pPr>
          <a:endParaRPr lang="en-US"/>
        </a:p>
      </c:txPr>
    </c:legend>
    <c:plotVisOnly val="1"/>
    <c:dispBlanksAs val="gap"/>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324" b="1" i="0" u="none" strike="noStrike" baseline="0">
                <a:solidFill>
                  <a:schemeClr val="tx1"/>
                </a:solidFill>
                <a:latin typeface="Arial"/>
                <a:ea typeface="Arial"/>
                <a:cs typeface="Arial"/>
              </a:defRPr>
            </a:pPr>
            <a:r>
              <a:rPr lang="en-US"/>
              <a:t>Participant Group</a:t>
            </a:r>
          </a:p>
        </c:rich>
      </c:tx>
      <c:layout>
        <c:manualLayout>
          <c:xMode val="edge"/>
          <c:yMode val="edge"/>
          <c:x val="0.37016573427489763"/>
          <c:y val="1.985122935866214E-2"/>
        </c:manualLayout>
      </c:layout>
      <c:spPr>
        <a:noFill/>
        <a:ln w="28023">
          <a:noFill/>
        </a:ln>
      </c:spPr>
    </c:title>
    <c:plotArea>
      <c:layout>
        <c:manualLayout>
          <c:layoutTarget val="inner"/>
          <c:xMode val="edge"/>
          <c:yMode val="edge"/>
          <c:x val="8.4714548802946765E-2"/>
          <c:y val="0.17369727047146524"/>
          <c:w val="0.8379373848987105"/>
          <c:h val="0.48260054693762211"/>
        </c:manualLayout>
      </c:layout>
      <c:barChart>
        <c:barDir val="col"/>
        <c:grouping val="clustered"/>
        <c:ser>
          <c:idx val="2"/>
          <c:order val="1"/>
          <c:tx>
            <c:strRef>
              <c:f>Sheet1!$A$3</c:f>
              <c:strCache>
                <c:ptCount val="1"/>
                <c:pt idx="0">
                  <c:v>Proportion</c:v>
                </c:pt>
              </c:strCache>
            </c:strRef>
          </c:tx>
          <c:spPr>
            <a:solidFill>
              <a:srgbClr val="384A94"/>
            </a:solidFill>
            <a:ln w="14012">
              <a:solidFill>
                <a:schemeClr val="tx1"/>
              </a:solidFill>
              <a:prstDash val="solid"/>
            </a:ln>
          </c:spPr>
          <c:dLbls>
            <c:spPr>
              <a:noFill/>
              <a:ln w="28023">
                <a:noFill/>
              </a:ln>
            </c:spPr>
            <c:txPr>
              <a:bodyPr/>
              <a:lstStyle/>
              <a:p>
                <a:pPr>
                  <a:defRPr sz="1200" b="1" i="0" u="none" strike="noStrike" baseline="0">
                    <a:solidFill>
                      <a:schemeClr val="tx1"/>
                    </a:solidFill>
                    <a:latin typeface="Arial"/>
                    <a:ea typeface="Arial"/>
                    <a:cs typeface="Arial"/>
                  </a:defRPr>
                </a:pPr>
                <a:endParaRPr lang="en-US"/>
              </a:p>
            </c:txPr>
            <c:dLblPos val="outEnd"/>
            <c:showVal val="1"/>
          </c:dLbls>
          <c:cat>
            <c:strRef>
              <c:f>Sheet1!$B$1:$F$1</c:f>
              <c:strCache>
                <c:ptCount val="5"/>
                <c:pt idx="0">
                  <c:v>Human Health Workers</c:v>
                </c:pt>
                <c:pt idx="1">
                  <c:v>Animal Health Workers</c:v>
                </c:pt>
                <c:pt idx="2">
                  <c:v>Lao Women's Union</c:v>
                </c:pt>
                <c:pt idx="3">
                  <c:v>Village Leaders</c:v>
                </c:pt>
                <c:pt idx="4">
                  <c:v>Provincial Office</c:v>
                </c:pt>
              </c:strCache>
            </c:strRef>
          </c:cat>
          <c:val>
            <c:numRef>
              <c:f>Sheet1!$B$3:$F$3</c:f>
              <c:numCache>
                <c:formatCode>General</c:formatCode>
                <c:ptCount val="5"/>
                <c:pt idx="0">
                  <c:v>31</c:v>
                </c:pt>
                <c:pt idx="1">
                  <c:v>13</c:v>
                </c:pt>
                <c:pt idx="2">
                  <c:v>20</c:v>
                </c:pt>
                <c:pt idx="3">
                  <c:v>21</c:v>
                </c:pt>
                <c:pt idx="4">
                  <c:v>16</c:v>
                </c:pt>
              </c:numCache>
            </c:numRef>
          </c:val>
        </c:ser>
        <c:axId val="92487680"/>
        <c:axId val="92489216"/>
      </c:barChart>
      <c:lineChart>
        <c:grouping val="standard"/>
        <c:ser>
          <c:idx val="0"/>
          <c:order val="0"/>
          <c:tx>
            <c:strRef>
              <c:f>Sheet1!$A$2</c:f>
              <c:strCache>
                <c:ptCount val="1"/>
                <c:pt idx="0">
                  <c:v>TPI</c:v>
                </c:pt>
              </c:strCache>
            </c:strRef>
          </c:tx>
          <c:spPr>
            <a:ln w="42035">
              <a:solidFill>
                <a:srgbClr val="FF0000"/>
              </a:solidFill>
              <a:prstDash val="solid"/>
            </a:ln>
          </c:spPr>
          <c:marker>
            <c:symbol val="diamond"/>
            <c:size val="6"/>
            <c:spPr>
              <a:solidFill>
                <a:srgbClr val="FF0000"/>
              </a:solidFill>
              <a:ln>
                <a:solidFill>
                  <a:srgbClr val="FF0000"/>
                </a:solidFill>
                <a:prstDash val="solid"/>
              </a:ln>
            </c:spPr>
          </c:marker>
          <c:dLbls>
            <c:spPr>
              <a:noFill/>
              <a:ln w="28023">
                <a:noFill/>
              </a:ln>
            </c:spPr>
            <c:txPr>
              <a:bodyPr/>
              <a:lstStyle/>
              <a:p>
                <a:pPr>
                  <a:defRPr sz="1103" b="0" i="0" u="none" strike="noStrike" baseline="0">
                    <a:solidFill>
                      <a:schemeClr val="tx1"/>
                    </a:solidFill>
                    <a:latin typeface="Arial"/>
                    <a:ea typeface="Arial"/>
                    <a:cs typeface="Arial"/>
                  </a:defRPr>
                </a:pPr>
                <a:endParaRPr lang="en-US"/>
              </a:p>
            </c:txPr>
            <c:dLblPos val="t"/>
            <c:showVal val="1"/>
          </c:dLbls>
          <c:cat>
            <c:strRef>
              <c:f>Sheet1!$B$1:$F$1</c:f>
              <c:strCache>
                <c:ptCount val="5"/>
                <c:pt idx="0">
                  <c:v>Human Health Workers</c:v>
                </c:pt>
                <c:pt idx="1">
                  <c:v>Animal Health Workers</c:v>
                </c:pt>
                <c:pt idx="2">
                  <c:v>Lao Women's Union</c:v>
                </c:pt>
                <c:pt idx="3">
                  <c:v>Village Leaders</c:v>
                </c:pt>
                <c:pt idx="4">
                  <c:v>Provincial Office</c:v>
                </c:pt>
              </c:strCache>
            </c:strRef>
          </c:cat>
          <c:val>
            <c:numRef>
              <c:f>Sheet1!$B$2:$F$2</c:f>
              <c:numCache>
                <c:formatCode>General</c:formatCode>
                <c:ptCount val="5"/>
                <c:pt idx="0">
                  <c:v>116</c:v>
                </c:pt>
                <c:pt idx="1">
                  <c:v>118</c:v>
                </c:pt>
                <c:pt idx="2">
                  <c:v>109</c:v>
                </c:pt>
                <c:pt idx="3">
                  <c:v>118</c:v>
                </c:pt>
                <c:pt idx="4">
                  <c:v>107</c:v>
                </c:pt>
              </c:numCache>
            </c:numRef>
          </c:val>
        </c:ser>
        <c:marker val="1"/>
        <c:axId val="92490752"/>
        <c:axId val="92508928"/>
      </c:lineChart>
      <c:catAx>
        <c:axId val="92487680"/>
        <c:scaling>
          <c:orientation val="minMax"/>
        </c:scaling>
        <c:axPos val="b"/>
        <c:numFmt formatCode="General" sourceLinked="1"/>
        <c:majorTickMark val="cross"/>
        <c:tickLblPos val="nextTo"/>
        <c:spPr>
          <a:ln w="3503">
            <a:solidFill>
              <a:schemeClr val="tx1"/>
            </a:solidFill>
            <a:prstDash val="solid"/>
          </a:ln>
        </c:spPr>
        <c:txPr>
          <a:bodyPr rot="0" vert="horz"/>
          <a:lstStyle/>
          <a:p>
            <a:pPr>
              <a:defRPr sz="1103" b="0" i="0" u="none" strike="noStrike" baseline="0">
                <a:solidFill>
                  <a:schemeClr val="tx1"/>
                </a:solidFill>
                <a:latin typeface="Arial"/>
                <a:ea typeface="Arial"/>
                <a:cs typeface="Arial"/>
              </a:defRPr>
            </a:pPr>
            <a:endParaRPr lang="en-US"/>
          </a:p>
        </c:txPr>
        <c:crossAx val="92489216"/>
        <c:crosses val="autoZero"/>
        <c:lblAlgn val="ctr"/>
        <c:lblOffset val="100"/>
        <c:tickLblSkip val="1"/>
        <c:tickMarkSkip val="1"/>
      </c:catAx>
      <c:valAx>
        <c:axId val="92489216"/>
        <c:scaling>
          <c:orientation val="minMax"/>
          <c:max val="100"/>
          <c:min val="0"/>
        </c:scaling>
        <c:axPos val="l"/>
        <c:numFmt formatCode="General" sourceLinked="1"/>
        <c:majorTickMark val="cross"/>
        <c:tickLblPos val="nextTo"/>
        <c:spPr>
          <a:ln w="3503">
            <a:solidFill>
              <a:schemeClr val="tx1"/>
            </a:solidFill>
            <a:prstDash val="solid"/>
          </a:ln>
        </c:spPr>
        <c:txPr>
          <a:bodyPr rot="0" vert="horz"/>
          <a:lstStyle/>
          <a:p>
            <a:pPr>
              <a:defRPr sz="1103" b="0" i="0" u="none" strike="noStrike" baseline="0">
                <a:solidFill>
                  <a:schemeClr val="tx1"/>
                </a:solidFill>
                <a:latin typeface="Arial"/>
                <a:ea typeface="Arial"/>
                <a:cs typeface="Arial"/>
              </a:defRPr>
            </a:pPr>
            <a:endParaRPr lang="en-US"/>
          </a:p>
        </c:txPr>
        <c:crossAx val="92487680"/>
        <c:crosses val="autoZero"/>
        <c:crossBetween val="between"/>
        <c:majorUnit val="10"/>
      </c:valAx>
      <c:catAx>
        <c:axId val="92490752"/>
        <c:scaling>
          <c:orientation val="minMax"/>
        </c:scaling>
        <c:delete val="1"/>
        <c:axPos val="b"/>
        <c:tickLblPos val="none"/>
        <c:crossAx val="92508928"/>
        <c:crosses val="autoZero"/>
        <c:lblAlgn val="ctr"/>
        <c:lblOffset val="100"/>
      </c:catAx>
      <c:valAx>
        <c:axId val="92508928"/>
        <c:scaling>
          <c:orientation val="minMax"/>
          <c:max val="140"/>
          <c:min val="0"/>
        </c:scaling>
        <c:axPos val="r"/>
        <c:numFmt formatCode="General" sourceLinked="1"/>
        <c:majorTickMark val="cross"/>
        <c:tickLblPos val="nextTo"/>
        <c:spPr>
          <a:ln w="3503">
            <a:solidFill>
              <a:schemeClr val="tx1"/>
            </a:solidFill>
            <a:prstDash val="solid"/>
          </a:ln>
        </c:spPr>
        <c:txPr>
          <a:bodyPr rot="0" vert="horz"/>
          <a:lstStyle/>
          <a:p>
            <a:pPr>
              <a:defRPr sz="1103" b="0" i="0" u="none" strike="noStrike" baseline="0">
                <a:solidFill>
                  <a:schemeClr val="tx1"/>
                </a:solidFill>
                <a:latin typeface="Arial"/>
                <a:ea typeface="Arial"/>
                <a:cs typeface="Arial"/>
              </a:defRPr>
            </a:pPr>
            <a:endParaRPr lang="en-US"/>
          </a:p>
        </c:txPr>
        <c:crossAx val="92490752"/>
        <c:crosses val="max"/>
        <c:crossBetween val="between"/>
        <c:majorUnit val="20"/>
      </c:valAx>
      <c:spPr>
        <a:noFill/>
        <a:ln w="25380">
          <a:noFill/>
        </a:ln>
      </c:spPr>
    </c:plotArea>
    <c:legend>
      <c:legendPos val="b"/>
      <c:layout>
        <c:manualLayout>
          <c:xMode val="edge"/>
          <c:yMode val="edge"/>
          <c:x val="0.36464090907105956"/>
          <c:y val="0.87096783305674264"/>
          <c:w val="0.34438298374101151"/>
          <c:h val="0.1191066699622194"/>
        </c:manualLayout>
      </c:layout>
      <c:spPr>
        <a:solidFill>
          <a:schemeClr val="bg1"/>
        </a:solidFill>
        <a:ln w="3503">
          <a:solidFill>
            <a:schemeClr val="tx1"/>
          </a:solidFill>
          <a:prstDash val="solid"/>
        </a:ln>
      </c:spPr>
      <c:txPr>
        <a:bodyPr/>
        <a:lstStyle/>
        <a:p>
          <a:pPr>
            <a:defRPr sz="1015" b="0" i="0" u="none" strike="noStrike" baseline="0">
              <a:solidFill>
                <a:schemeClr val="tx1"/>
              </a:solidFill>
              <a:latin typeface="Arial"/>
              <a:ea typeface="Arial"/>
              <a:cs typeface="Arial"/>
            </a:defRPr>
          </a:pPr>
          <a:endParaRPr lang="en-US"/>
        </a:p>
      </c:txPr>
    </c:legend>
    <c:plotVisOnly val="1"/>
    <c:dispBlanksAs val="gap"/>
  </c:chart>
  <c:spPr>
    <a:noFill/>
    <a:ln>
      <a:noFill/>
    </a:ln>
  </c:spPr>
  <c:txPr>
    <a:bodyPr/>
    <a:lstStyle/>
    <a:p>
      <a:pPr>
        <a:defRPr sz="1103" b="0" i="0" u="none" strike="noStrike" baseline="0">
          <a:solidFill>
            <a:schemeClr val="tx1"/>
          </a:solidFill>
          <a:latin typeface="Arial"/>
          <a:ea typeface="Arial"/>
          <a:cs typeface="Arial"/>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310" b="1" i="0" u="none" strike="noStrike" baseline="0">
                <a:solidFill>
                  <a:schemeClr val="tx1"/>
                </a:solidFill>
                <a:latin typeface="Arial"/>
                <a:ea typeface="Arial"/>
                <a:cs typeface="Arial"/>
              </a:defRPr>
            </a:pPr>
            <a:r>
              <a:rPr lang="en-US" dirty="0" smtClean="0"/>
              <a:t>Region for Training</a:t>
            </a:r>
            <a:endParaRPr lang="en-US" dirty="0"/>
          </a:p>
        </c:rich>
      </c:tx>
      <c:layout>
        <c:manualLayout>
          <c:xMode val="edge"/>
          <c:yMode val="edge"/>
          <c:x val="0.35649379323535213"/>
          <c:y val="2.0671899451054597E-2"/>
        </c:manualLayout>
      </c:layout>
      <c:spPr>
        <a:noFill/>
        <a:ln w="27724">
          <a:noFill/>
        </a:ln>
      </c:spPr>
    </c:title>
    <c:plotArea>
      <c:layout>
        <c:manualLayout>
          <c:layoutTarget val="inner"/>
          <c:xMode val="edge"/>
          <c:yMode val="edge"/>
          <c:x val="0.12101913481002638"/>
          <c:y val="0.16681735760947874"/>
          <c:w val="0.78061224489795455"/>
          <c:h val="0.52196382428940569"/>
        </c:manualLayout>
      </c:layout>
      <c:barChart>
        <c:barDir val="col"/>
        <c:grouping val="clustered"/>
        <c:ser>
          <c:idx val="2"/>
          <c:order val="1"/>
          <c:tx>
            <c:strRef>
              <c:f>Sheet1!$A$3</c:f>
              <c:strCache>
                <c:ptCount val="1"/>
                <c:pt idx="0">
                  <c:v>Proportion</c:v>
                </c:pt>
              </c:strCache>
            </c:strRef>
          </c:tx>
          <c:spPr>
            <a:solidFill>
              <a:srgbClr val="384A94"/>
            </a:solidFill>
            <a:ln w="13862">
              <a:solidFill>
                <a:schemeClr val="tx1"/>
              </a:solidFill>
              <a:prstDash val="solid"/>
            </a:ln>
          </c:spPr>
          <c:dLbls>
            <c:spPr>
              <a:noFill/>
              <a:ln w="27724">
                <a:noFill/>
              </a:ln>
            </c:spPr>
            <c:txPr>
              <a:bodyPr/>
              <a:lstStyle/>
              <a:p>
                <a:pPr>
                  <a:defRPr sz="1200" b="1" i="0" u="none" strike="noStrike" baseline="0">
                    <a:solidFill>
                      <a:schemeClr val="tx1"/>
                    </a:solidFill>
                    <a:latin typeface="Arial"/>
                    <a:ea typeface="Arial"/>
                    <a:cs typeface="Arial"/>
                  </a:defRPr>
                </a:pPr>
                <a:endParaRPr lang="en-US"/>
              </a:p>
            </c:txPr>
            <c:dLblPos val="outEnd"/>
            <c:showVal val="1"/>
          </c:dLbls>
          <c:cat>
            <c:strRef>
              <c:f>Sheet1!$B$1:$F$1</c:f>
              <c:strCache>
                <c:ptCount val="5"/>
                <c:pt idx="0">
                  <c:v>Vientiane</c:v>
                </c:pt>
                <c:pt idx="1">
                  <c:v>Luang Namtha</c:v>
                </c:pt>
                <c:pt idx="2">
                  <c:v>Savannakhet / Champasak</c:v>
                </c:pt>
                <c:pt idx="3">
                  <c:v>Bokeo</c:v>
                </c:pt>
                <c:pt idx="4">
                  <c:v>Thailand</c:v>
                </c:pt>
              </c:strCache>
            </c:strRef>
          </c:cat>
          <c:val>
            <c:numRef>
              <c:f>Sheet1!$B$3:$F$3</c:f>
              <c:numCache>
                <c:formatCode>General</c:formatCode>
                <c:ptCount val="5"/>
                <c:pt idx="0">
                  <c:v>10</c:v>
                </c:pt>
                <c:pt idx="1">
                  <c:v>20</c:v>
                </c:pt>
                <c:pt idx="2">
                  <c:v>42</c:v>
                </c:pt>
                <c:pt idx="3">
                  <c:v>21</c:v>
                </c:pt>
                <c:pt idx="4">
                  <c:v>8</c:v>
                </c:pt>
              </c:numCache>
            </c:numRef>
          </c:val>
        </c:ser>
        <c:axId val="92639232"/>
        <c:axId val="92640768"/>
      </c:barChart>
      <c:lineChart>
        <c:grouping val="standard"/>
        <c:ser>
          <c:idx val="0"/>
          <c:order val="0"/>
          <c:tx>
            <c:strRef>
              <c:f>Sheet1!$A$2</c:f>
              <c:strCache>
                <c:ptCount val="1"/>
                <c:pt idx="0">
                  <c:v>TPI</c:v>
                </c:pt>
              </c:strCache>
            </c:strRef>
          </c:tx>
          <c:spPr>
            <a:ln w="41586">
              <a:solidFill>
                <a:srgbClr val="FF0000"/>
              </a:solidFill>
              <a:prstDash val="solid"/>
            </a:ln>
          </c:spPr>
          <c:marker>
            <c:symbol val="diamond"/>
            <c:size val="7"/>
            <c:spPr>
              <a:solidFill>
                <a:srgbClr val="FF0000"/>
              </a:solidFill>
              <a:ln>
                <a:solidFill>
                  <a:srgbClr val="FF0000"/>
                </a:solidFill>
                <a:prstDash val="solid"/>
              </a:ln>
            </c:spPr>
          </c:marker>
          <c:dLbls>
            <c:spPr>
              <a:noFill/>
              <a:ln w="27724">
                <a:noFill/>
              </a:ln>
            </c:spPr>
            <c:txPr>
              <a:bodyPr/>
              <a:lstStyle/>
              <a:p>
                <a:pPr>
                  <a:defRPr sz="1091" b="0" i="0" u="none" strike="noStrike" baseline="0">
                    <a:solidFill>
                      <a:schemeClr val="tx1"/>
                    </a:solidFill>
                    <a:latin typeface="Arial"/>
                    <a:ea typeface="Arial"/>
                    <a:cs typeface="Arial"/>
                  </a:defRPr>
                </a:pPr>
                <a:endParaRPr lang="en-US"/>
              </a:p>
            </c:txPr>
            <c:dLblPos val="t"/>
            <c:showVal val="1"/>
          </c:dLbls>
          <c:cat>
            <c:strRef>
              <c:f>Sheet1!$B$1:$F$1</c:f>
              <c:strCache>
                <c:ptCount val="5"/>
                <c:pt idx="0">
                  <c:v>Vientiane</c:v>
                </c:pt>
                <c:pt idx="1">
                  <c:v>Luang Namtha</c:v>
                </c:pt>
                <c:pt idx="2">
                  <c:v>Savannakhet / Champasak</c:v>
                </c:pt>
                <c:pt idx="3">
                  <c:v>Bokeo</c:v>
                </c:pt>
                <c:pt idx="4">
                  <c:v>Thailand</c:v>
                </c:pt>
              </c:strCache>
            </c:strRef>
          </c:cat>
          <c:val>
            <c:numRef>
              <c:f>Sheet1!$B$2:$F$2</c:f>
              <c:numCache>
                <c:formatCode>General</c:formatCode>
                <c:ptCount val="5"/>
                <c:pt idx="0">
                  <c:v>114</c:v>
                </c:pt>
                <c:pt idx="1">
                  <c:v>108</c:v>
                </c:pt>
                <c:pt idx="2">
                  <c:v>120</c:v>
                </c:pt>
                <c:pt idx="3">
                  <c:v>113</c:v>
                </c:pt>
                <c:pt idx="4">
                  <c:v>96</c:v>
                </c:pt>
              </c:numCache>
            </c:numRef>
          </c:val>
        </c:ser>
        <c:marker val="1"/>
        <c:axId val="92642304"/>
        <c:axId val="92656384"/>
      </c:lineChart>
      <c:catAx>
        <c:axId val="92639232"/>
        <c:scaling>
          <c:orientation val="minMax"/>
        </c:scaling>
        <c:axPos val="b"/>
        <c:numFmt formatCode="General" sourceLinked="1"/>
        <c:majorTickMark val="cross"/>
        <c:tickLblPos val="nextTo"/>
        <c:spPr>
          <a:ln w="3466">
            <a:solidFill>
              <a:schemeClr val="tx1"/>
            </a:solidFill>
            <a:prstDash val="solid"/>
          </a:ln>
        </c:spPr>
        <c:txPr>
          <a:bodyPr rot="0" vert="horz"/>
          <a:lstStyle/>
          <a:p>
            <a:pPr>
              <a:defRPr sz="1091" b="0" i="0" u="none" strike="noStrike" baseline="0">
                <a:solidFill>
                  <a:schemeClr val="tx1"/>
                </a:solidFill>
                <a:latin typeface="Arial"/>
                <a:ea typeface="Arial"/>
                <a:cs typeface="Arial"/>
              </a:defRPr>
            </a:pPr>
            <a:endParaRPr lang="en-US"/>
          </a:p>
        </c:txPr>
        <c:crossAx val="92640768"/>
        <c:crosses val="autoZero"/>
        <c:lblAlgn val="ctr"/>
        <c:lblOffset val="100"/>
        <c:tickLblSkip val="1"/>
        <c:tickMarkSkip val="1"/>
      </c:catAx>
      <c:valAx>
        <c:axId val="92640768"/>
        <c:scaling>
          <c:orientation val="minMax"/>
          <c:max val="100"/>
          <c:min val="0"/>
        </c:scaling>
        <c:axPos val="l"/>
        <c:numFmt formatCode="General" sourceLinked="1"/>
        <c:majorTickMark val="cross"/>
        <c:tickLblPos val="nextTo"/>
        <c:spPr>
          <a:ln w="3466">
            <a:solidFill>
              <a:schemeClr val="tx1"/>
            </a:solidFill>
            <a:prstDash val="solid"/>
          </a:ln>
        </c:spPr>
        <c:txPr>
          <a:bodyPr rot="0" vert="horz"/>
          <a:lstStyle/>
          <a:p>
            <a:pPr>
              <a:defRPr sz="1091" b="0" i="0" u="none" strike="noStrike" baseline="0">
                <a:solidFill>
                  <a:schemeClr val="tx1"/>
                </a:solidFill>
                <a:latin typeface="Arial"/>
                <a:ea typeface="Arial"/>
                <a:cs typeface="Arial"/>
              </a:defRPr>
            </a:pPr>
            <a:endParaRPr lang="en-US"/>
          </a:p>
        </c:txPr>
        <c:crossAx val="92639232"/>
        <c:crosses val="autoZero"/>
        <c:crossBetween val="between"/>
        <c:majorUnit val="10"/>
      </c:valAx>
      <c:catAx>
        <c:axId val="92642304"/>
        <c:scaling>
          <c:orientation val="minMax"/>
        </c:scaling>
        <c:delete val="1"/>
        <c:axPos val="b"/>
        <c:tickLblPos val="none"/>
        <c:crossAx val="92656384"/>
        <c:crosses val="autoZero"/>
        <c:lblAlgn val="ctr"/>
        <c:lblOffset val="100"/>
      </c:catAx>
      <c:valAx>
        <c:axId val="92656384"/>
        <c:scaling>
          <c:orientation val="minMax"/>
          <c:max val="140"/>
          <c:min val="0"/>
        </c:scaling>
        <c:axPos val="r"/>
        <c:numFmt formatCode="General" sourceLinked="1"/>
        <c:majorTickMark val="cross"/>
        <c:tickLblPos val="nextTo"/>
        <c:spPr>
          <a:ln w="3466">
            <a:solidFill>
              <a:schemeClr val="tx1"/>
            </a:solidFill>
            <a:prstDash val="solid"/>
          </a:ln>
        </c:spPr>
        <c:txPr>
          <a:bodyPr rot="0" vert="horz"/>
          <a:lstStyle/>
          <a:p>
            <a:pPr>
              <a:defRPr sz="1091" b="0" i="0" u="none" strike="noStrike" baseline="0">
                <a:solidFill>
                  <a:schemeClr val="tx1"/>
                </a:solidFill>
                <a:latin typeface="Arial"/>
                <a:ea typeface="Arial"/>
                <a:cs typeface="Arial"/>
              </a:defRPr>
            </a:pPr>
            <a:endParaRPr lang="en-US"/>
          </a:p>
        </c:txPr>
        <c:crossAx val="92642304"/>
        <c:crosses val="max"/>
        <c:crossBetween val="between"/>
        <c:majorUnit val="20"/>
      </c:valAx>
      <c:spPr>
        <a:noFill/>
        <a:ln w="27724">
          <a:noFill/>
        </a:ln>
      </c:spPr>
    </c:plotArea>
    <c:legend>
      <c:legendPos val="b"/>
      <c:layout>
        <c:manualLayout>
          <c:xMode val="edge"/>
          <c:yMode val="edge"/>
          <c:x val="0.25"/>
          <c:y val="0.84237726098191157"/>
          <c:w val="0.51275510204081665"/>
          <c:h val="0.12403100775193847"/>
        </c:manualLayout>
      </c:layout>
      <c:spPr>
        <a:solidFill>
          <a:schemeClr val="bg1"/>
        </a:solidFill>
        <a:ln w="3466">
          <a:solidFill>
            <a:schemeClr val="tx1"/>
          </a:solidFill>
          <a:prstDash val="solid"/>
        </a:ln>
      </c:spPr>
      <c:txPr>
        <a:bodyPr/>
        <a:lstStyle/>
        <a:p>
          <a:pPr>
            <a:defRPr sz="1004" b="0" i="0" u="none" strike="noStrike" baseline="0">
              <a:solidFill>
                <a:schemeClr val="tx1"/>
              </a:solidFill>
              <a:latin typeface="Arial"/>
              <a:ea typeface="Arial"/>
              <a:cs typeface="Arial"/>
            </a:defRPr>
          </a:pPr>
          <a:endParaRPr lang="en-US"/>
        </a:p>
      </c:txPr>
    </c:legend>
    <c:plotVisOnly val="1"/>
    <c:dispBlanksAs val="gap"/>
  </c:chart>
  <c:spPr>
    <a:noFill/>
    <a:ln>
      <a:noFill/>
    </a:ln>
  </c:spPr>
  <c:txPr>
    <a:bodyPr/>
    <a:lstStyle/>
    <a:p>
      <a:pPr>
        <a:defRPr sz="1091" b="0" i="0" u="none" strike="noStrike" baseline="0">
          <a:solidFill>
            <a:schemeClr val="tx1"/>
          </a:solidFill>
          <a:latin typeface="Arial"/>
          <a:ea typeface="Arial"/>
          <a:cs typeface="Arial"/>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309" b="1" i="0" u="none" strike="noStrike" baseline="0">
                <a:solidFill>
                  <a:schemeClr val="tx1"/>
                </a:solidFill>
                <a:latin typeface="Arial"/>
                <a:ea typeface="Arial"/>
                <a:cs typeface="Arial"/>
              </a:defRPr>
            </a:pPr>
            <a:r>
              <a:rPr lang="en-US"/>
              <a:t>Regional Level</a:t>
            </a:r>
          </a:p>
        </c:rich>
      </c:tx>
      <c:layout>
        <c:manualLayout>
          <c:xMode val="edge"/>
          <c:yMode val="edge"/>
          <c:x val="0.32121212121212256"/>
          <c:y val="2.0460358056266E-2"/>
        </c:manualLayout>
      </c:layout>
      <c:spPr>
        <a:noFill/>
        <a:ln w="27704">
          <a:noFill/>
        </a:ln>
      </c:spPr>
    </c:title>
    <c:plotArea>
      <c:layout>
        <c:manualLayout>
          <c:layoutTarget val="inner"/>
          <c:xMode val="edge"/>
          <c:yMode val="edge"/>
          <c:x val="0.13636363636363635"/>
          <c:y val="0.16624040920716207"/>
          <c:w val="0.7393939393939396"/>
          <c:h val="0.52941176470588236"/>
        </c:manualLayout>
      </c:layout>
      <c:barChart>
        <c:barDir val="col"/>
        <c:grouping val="clustered"/>
        <c:ser>
          <c:idx val="2"/>
          <c:order val="1"/>
          <c:tx>
            <c:strRef>
              <c:f>Sheet1!$A$3</c:f>
              <c:strCache>
                <c:ptCount val="1"/>
                <c:pt idx="0">
                  <c:v>Proportion</c:v>
                </c:pt>
              </c:strCache>
            </c:strRef>
          </c:tx>
          <c:spPr>
            <a:solidFill>
              <a:srgbClr val="384A94"/>
            </a:solidFill>
            <a:ln w="13852">
              <a:solidFill>
                <a:schemeClr val="tx1"/>
              </a:solidFill>
              <a:prstDash val="solid"/>
            </a:ln>
          </c:spPr>
          <c:dLbls>
            <c:spPr>
              <a:noFill/>
              <a:ln w="27704">
                <a:noFill/>
              </a:ln>
            </c:spPr>
            <c:txPr>
              <a:bodyPr/>
              <a:lstStyle/>
              <a:p>
                <a:pPr>
                  <a:defRPr sz="1200" b="1" i="0" u="none" strike="noStrike" baseline="0">
                    <a:solidFill>
                      <a:schemeClr val="tx1"/>
                    </a:solidFill>
                    <a:latin typeface="Arial"/>
                    <a:ea typeface="Arial"/>
                    <a:cs typeface="Arial"/>
                  </a:defRPr>
                </a:pPr>
                <a:endParaRPr lang="en-US"/>
              </a:p>
            </c:txPr>
            <c:dLblPos val="outEnd"/>
            <c:showVal val="1"/>
          </c:dLbls>
          <c:cat>
            <c:strRef>
              <c:f>Sheet1!$B$1:$D$1</c:f>
              <c:strCache>
                <c:ptCount val="3"/>
                <c:pt idx="0">
                  <c:v>Central Province</c:v>
                </c:pt>
                <c:pt idx="1">
                  <c:v>District</c:v>
                </c:pt>
                <c:pt idx="2">
                  <c:v>Village</c:v>
                </c:pt>
              </c:strCache>
            </c:strRef>
          </c:cat>
          <c:val>
            <c:numRef>
              <c:f>Sheet1!$B$3:$D$3</c:f>
              <c:numCache>
                <c:formatCode>General</c:formatCode>
                <c:ptCount val="3"/>
                <c:pt idx="0">
                  <c:v>27</c:v>
                </c:pt>
                <c:pt idx="1">
                  <c:v>16</c:v>
                </c:pt>
                <c:pt idx="2">
                  <c:v>57</c:v>
                </c:pt>
              </c:numCache>
            </c:numRef>
          </c:val>
        </c:ser>
        <c:axId val="92797952"/>
        <c:axId val="92873472"/>
      </c:barChart>
      <c:lineChart>
        <c:grouping val="standard"/>
        <c:ser>
          <c:idx val="0"/>
          <c:order val="0"/>
          <c:tx>
            <c:strRef>
              <c:f>Sheet1!$A$2</c:f>
              <c:strCache>
                <c:ptCount val="1"/>
                <c:pt idx="0">
                  <c:v>TPI</c:v>
                </c:pt>
              </c:strCache>
            </c:strRef>
          </c:tx>
          <c:spPr>
            <a:ln w="41555">
              <a:solidFill>
                <a:srgbClr val="FF0000"/>
              </a:solidFill>
              <a:prstDash val="solid"/>
            </a:ln>
          </c:spPr>
          <c:marker>
            <c:symbol val="diamond"/>
            <c:size val="7"/>
            <c:spPr>
              <a:solidFill>
                <a:srgbClr val="FF0000"/>
              </a:solidFill>
              <a:ln>
                <a:solidFill>
                  <a:srgbClr val="FF0000"/>
                </a:solidFill>
                <a:prstDash val="solid"/>
              </a:ln>
            </c:spPr>
          </c:marker>
          <c:dLbls>
            <c:spPr>
              <a:noFill/>
              <a:ln w="27704">
                <a:noFill/>
              </a:ln>
            </c:spPr>
            <c:txPr>
              <a:bodyPr/>
              <a:lstStyle/>
              <a:p>
                <a:pPr>
                  <a:defRPr sz="1091" b="0" i="0" u="none" strike="noStrike" baseline="0">
                    <a:solidFill>
                      <a:schemeClr val="tx1"/>
                    </a:solidFill>
                    <a:latin typeface="Arial"/>
                    <a:ea typeface="Arial"/>
                    <a:cs typeface="Arial"/>
                  </a:defRPr>
                </a:pPr>
                <a:endParaRPr lang="en-US"/>
              </a:p>
            </c:txPr>
            <c:dLblPos val="t"/>
            <c:showVal val="1"/>
          </c:dLbls>
          <c:cat>
            <c:strRef>
              <c:f>Sheet1!$B$1:$D$1</c:f>
              <c:strCache>
                <c:ptCount val="3"/>
                <c:pt idx="0">
                  <c:v>Central Province</c:v>
                </c:pt>
                <c:pt idx="1">
                  <c:v>District</c:v>
                </c:pt>
                <c:pt idx="2">
                  <c:v>Village</c:v>
                </c:pt>
              </c:strCache>
            </c:strRef>
          </c:cat>
          <c:val>
            <c:numRef>
              <c:f>Sheet1!$B$2:$D$2</c:f>
              <c:numCache>
                <c:formatCode>General</c:formatCode>
                <c:ptCount val="3"/>
                <c:pt idx="0">
                  <c:v>105</c:v>
                </c:pt>
                <c:pt idx="1">
                  <c:v>110</c:v>
                </c:pt>
                <c:pt idx="2">
                  <c:v>119</c:v>
                </c:pt>
              </c:numCache>
            </c:numRef>
          </c:val>
        </c:ser>
        <c:marker val="1"/>
        <c:axId val="92875008"/>
        <c:axId val="92880896"/>
      </c:lineChart>
      <c:catAx>
        <c:axId val="92797952"/>
        <c:scaling>
          <c:orientation val="minMax"/>
        </c:scaling>
        <c:axPos val="b"/>
        <c:numFmt formatCode="General" sourceLinked="1"/>
        <c:majorTickMark val="cross"/>
        <c:tickLblPos val="nextTo"/>
        <c:spPr>
          <a:ln w="3463">
            <a:solidFill>
              <a:schemeClr val="tx1"/>
            </a:solidFill>
            <a:prstDash val="solid"/>
          </a:ln>
        </c:spPr>
        <c:txPr>
          <a:bodyPr rot="0" vert="horz"/>
          <a:lstStyle/>
          <a:p>
            <a:pPr>
              <a:defRPr sz="1091" b="0" i="0" u="none" strike="noStrike" baseline="0">
                <a:solidFill>
                  <a:schemeClr val="tx1"/>
                </a:solidFill>
                <a:latin typeface="Arial"/>
                <a:ea typeface="Arial"/>
                <a:cs typeface="Arial"/>
              </a:defRPr>
            </a:pPr>
            <a:endParaRPr lang="en-US"/>
          </a:p>
        </c:txPr>
        <c:crossAx val="92873472"/>
        <c:crosses val="autoZero"/>
        <c:lblAlgn val="ctr"/>
        <c:lblOffset val="100"/>
        <c:tickLblSkip val="1"/>
        <c:tickMarkSkip val="1"/>
      </c:catAx>
      <c:valAx>
        <c:axId val="92873472"/>
        <c:scaling>
          <c:orientation val="minMax"/>
          <c:max val="100"/>
          <c:min val="0"/>
        </c:scaling>
        <c:axPos val="l"/>
        <c:numFmt formatCode="General" sourceLinked="1"/>
        <c:majorTickMark val="cross"/>
        <c:tickLblPos val="nextTo"/>
        <c:spPr>
          <a:ln w="3463">
            <a:solidFill>
              <a:schemeClr val="tx1"/>
            </a:solidFill>
            <a:prstDash val="solid"/>
          </a:ln>
        </c:spPr>
        <c:txPr>
          <a:bodyPr rot="0" vert="horz"/>
          <a:lstStyle/>
          <a:p>
            <a:pPr>
              <a:defRPr sz="1091" b="0" i="0" u="none" strike="noStrike" baseline="0">
                <a:solidFill>
                  <a:schemeClr val="tx1"/>
                </a:solidFill>
                <a:latin typeface="Arial"/>
                <a:ea typeface="Arial"/>
                <a:cs typeface="Arial"/>
              </a:defRPr>
            </a:pPr>
            <a:endParaRPr lang="en-US"/>
          </a:p>
        </c:txPr>
        <c:crossAx val="92797952"/>
        <c:crosses val="autoZero"/>
        <c:crossBetween val="between"/>
        <c:majorUnit val="10"/>
      </c:valAx>
      <c:catAx>
        <c:axId val="92875008"/>
        <c:scaling>
          <c:orientation val="minMax"/>
        </c:scaling>
        <c:delete val="1"/>
        <c:axPos val="b"/>
        <c:tickLblPos val="none"/>
        <c:crossAx val="92880896"/>
        <c:crosses val="autoZero"/>
        <c:lblAlgn val="ctr"/>
        <c:lblOffset val="100"/>
      </c:catAx>
      <c:valAx>
        <c:axId val="92880896"/>
        <c:scaling>
          <c:orientation val="minMax"/>
          <c:max val="140"/>
          <c:min val="0"/>
        </c:scaling>
        <c:axPos val="r"/>
        <c:numFmt formatCode="General" sourceLinked="1"/>
        <c:majorTickMark val="cross"/>
        <c:tickLblPos val="nextTo"/>
        <c:spPr>
          <a:ln w="3463">
            <a:solidFill>
              <a:schemeClr val="tx1"/>
            </a:solidFill>
            <a:prstDash val="solid"/>
          </a:ln>
        </c:spPr>
        <c:txPr>
          <a:bodyPr rot="0" vert="horz"/>
          <a:lstStyle/>
          <a:p>
            <a:pPr>
              <a:defRPr sz="1091" b="0" i="0" u="none" strike="noStrike" baseline="0">
                <a:solidFill>
                  <a:schemeClr val="tx1"/>
                </a:solidFill>
                <a:latin typeface="Arial"/>
                <a:ea typeface="Arial"/>
                <a:cs typeface="Arial"/>
              </a:defRPr>
            </a:pPr>
            <a:endParaRPr lang="en-US"/>
          </a:p>
        </c:txPr>
        <c:crossAx val="92875008"/>
        <c:crosses val="max"/>
        <c:crossBetween val="between"/>
        <c:majorUnit val="20"/>
      </c:valAx>
      <c:spPr>
        <a:noFill/>
        <a:ln w="27704">
          <a:noFill/>
        </a:ln>
      </c:spPr>
    </c:plotArea>
    <c:legend>
      <c:legendPos val="b"/>
      <c:layout>
        <c:manualLayout>
          <c:xMode val="edge"/>
          <c:yMode val="edge"/>
          <c:x val="0.23939393939393941"/>
          <c:y val="0.8388746803069056"/>
          <c:w val="0.56969696969696959"/>
          <c:h val="0.12276214833759633"/>
        </c:manualLayout>
      </c:layout>
      <c:spPr>
        <a:solidFill>
          <a:schemeClr val="bg1"/>
        </a:solidFill>
        <a:ln w="3463">
          <a:solidFill>
            <a:schemeClr val="tx1"/>
          </a:solidFill>
          <a:prstDash val="solid"/>
        </a:ln>
      </c:spPr>
      <c:txPr>
        <a:bodyPr/>
        <a:lstStyle/>
        <a:p>
          <a:pPr>
            <a:defRPr sz="1003" b="0" i="0" u="none" strike="noStrike" baseline="0">
              <a:solidFill>
                <a:schemeClr val="tx1"/>
              </a:solidFill>
              <a:latin typeface="Arial"/>
              <a:ea typeface="Arial"/>
              <a:cs typeface="Arial"/>
            </a:defRPr>
          </a:pPr>
          <a:endParaRPr lang="en-US"/>
        </a:p>
      </c:txPr>
    </c:legend>
    <c:plotVisOnly val="1"/>
    <c:dispBlanksAs val="gap"/>
  </c:chart>
  <c:spPr>
    <a:noFill/>
    <a:ln>
      <a:noFill/>
    </a:ln>
  </c:spPr>
  <c:txPr>
    <a:bodyPr/>
    <a:lstStyle/>
    <a:p>
      <a:pPr>
        <a:defRPr sz="1091" b="0" i="0" u="none" strike="noStrike" baseline="0">
          <a:solidFill>
            <a:schemeClr val="tx1"/>
          </a:solidFill>
          <a:latin typeface="Arial"/>
          <a:ea typeface="Arial"/>
          <a:cs typeface="Arial"/>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7.3452297534211994E-2"/>
          <c:y val="6.7816304594998933E-2"/>
          <c:w val="0.82371458551941235"/>
          <c:h val="0.82692307692308165"/>
        </c:manualLayout>
      </c:layout>
      <c:barChart>
        <c:barDir val="col"/>
        <c:grouping val="stacked"/>
        <c:ser>
          <c:idx val="1"/>
          <c:order val="0"/>
          <c:tx>
            <c:strRef>
              <c:f>Sheet1!$A$2</c:f>
              <c:strCache>
                <c:ptCount val="1"/>
                <c:pt idx="0">
                  <c:v>Proportion</c:v>
                </c:pt>
              </c:strCache>
            </c:strRef>
          </c:tx>
          <c:spPr>
            <a:solidFill>
              <a:srgbClr val="384A94"/>
            </a:solidFill>
            <a:ln w="12638">
              <a:solidFill>
                <a:schemeClr val="tx1"/>
              </a:solidFill>
              <a:prstDash val="solid"/>
            </a:ln>
          </c:spPr>
          <c:dLbls>
            <c:spPr>
              <a:noFill/>
              <a:ln w="25276">
                <a:noFill/>
              </a:ln>
            </c:spPr>
            <c:txPr>
              <a:bodyPr/>
              <a:lstStyle/>
              <a:p>
                <a:pPr>
                  <a:defRPr sz="1200" b="1" i="0" u="none" strike="noStrike" baseline="0">
                    <a:solidFill>
                      <a:schemeClr val="bg1"/>
                    </a:solidFill>
                    <a:latin typeface="Arial"/>
                    <a:ea typeface="Arial"/>
                    <a:cs typeface="Arial"/>
                  </a:defRPr>
                </a:pPr>
                <a:endParaRPr lang="en-US"/>
              </a:p>
            </c:txPr>
            <c:dLblPos val="ctr"/>
            <c:showVal val="1"/>
          </c:dLbls>
          <c:cat>
            <c:strRef>
              <c:f>Sheet1!$B$1:$D$1</c:f>
              <c:strCache>
                <c:ptCount val="3"/>
                <c:pt idx="0">
                  <c:v>Malaria</c:v>
                </c:pt>
                <c:pt idx="1">
                  <c:v>Dengue</c:v>
                </c:pt>
                <c:pt idx="2">
                  <c:v>AI</c:v>
                </c:pt>
              </c:strCache>
            </c:strRef>
          </c:cat>
          <c:val>
            <c:numRef>
              <c:f>Sheet1!$B$2:$D$2</c:f>
              <c:numCache>
                <c:formatCode>General</c:formatCode>
                <c:ptCount val="3"/>
                <c:pt idx="0">
                  <c:v>6</c:v>
                </c:pt>
                <c:pt idx="1">
                  <c:v>12</c:v>
                </c:pt>
                <c:pt idx="2">
                  <c:v>82</c:v>
                </c:pt>
              </c:numCache>
            </c:numRef>
          </c:val>
        </c:ser>
        <c:overlap val="100"/>
        <c:axId val="93068288"/>
        <c:axId val="93082368"/>
      </c:barChart>
      <c:lineChart>
        <c:grouping val="standard"/>
        <c:ser>
          <c:idx val="0"/>
          <c:order val="1"/>
          <c:tx>
            <c:strRef>
              <c:f>Sheet1!$A$3</c:f>
              <c:strCache>
                <c:ptCount val="1"/>
                <c:pt idx="0">
                  <c:v>TPI</c:v>
                </c:pt>
              </c:strCache>
            </c:strRef>
          </c:tx>
          <c:spPr>
            <a:ln w="37914">
              <a:solidFill>
                <a:srgbClr val="FF0000"/>
              </a:solidFill>
              <a:prstDash val="solid"/>
            </a:ln>
          </c:spPr>
          <c:marker>
            <c:symbol val="diamond"/>
            <c:size val="6"/>
            <c:spPr>
              <a:solidFill>
                <a:srgbClr val="FF0000"/>
              </a:solidFill>
              <a:ln>
                <a:solidFill>
                  <a:srgbClr val="FF0000"/>
                </a:solidFill>
                <a:prstDash val="solid"/>
              </a:ln>
            </c:spPr>
          </c:marker>
          <c:dLbls>
            <c:dLbl>
              <c:idx val="6"/>
              <c:layout>
                <c:manualLayout>
                  <c:xMode val="edge"/>
                  <c:yMode val="edge"/>
                  <c:x val="0.63588667366212293"/>
                  <c:y val="0.22527472527472517"/>
                </c:manualLayout>
              </c:layout>
              <c:dLblPos val="r"/>
              <c:showVal val="1"/>
            </c:dLbl>
            <c:spPr>
              <a:noFill/>
              <a:ln w="25276">
                <a:noFill/>
              </a:ln>
            </c:spPr>
            <c:txPr>
              <a:bodyPr/>
              <a:lstStyle/>
              <a:p>
                <a:pPr>
                  <a:defRPr sz="1194" b="0" i="0" u="none" strike="noStrike" baseline="0">
                    <a:solidFill>
                      <a:schemeClr val="tx1"/>
                    </a:solidFill>
                    <a:latin typeface="Arial"/>
                    <a:ea typeface="Arial"/>
                    <a:cs typeface="Arial"/>
                  </a:defRPr>
                </a:pPr>
                <a:endParaRPr lang="en-US"/>
              </a:p>
            </c:txPr>
            <c:dLblPos val="t"/>
            <c:showVal val="1"/>
          </c:dLbls>
          <c:cat>
            <c:strRef>
              <c:f>Sheet1!$B$1:$D$1</c:f>
              <c:strCache>
                <c:ptCount val="3"/>
                <c:pt idx="0">
                  <c:v>Malaria</c:v>
                </c:pt>
                <c:pt idx="1">
                  <c:v>Dengue</c:v>
                </c:pt>
                <c:pt idx="2">
                  <c:v>AI</c:v>
                </c:pt>
              </c:strCache>
            </c:strRef>
          </c:cat>
          <c:val>
            <c:numRef>
              <c:f>Sheet1!$B$3:$D$3</c:f>
              <c:numCache>
                <c:formatCode>General</c:formatCode>
                <c:ptCount val="3"/>
                <c:pt idx="0">
                  <c:v>94</c:v>
                </c:pt>
                <c:pt idx="1">
                  <c:v>114</c:v>
                </c:pt>
                <c:pt idx="2">
                  <c:v>115</c:v>
                </c:pt>
              </c:numCache>
            </c:numRef>
          </c:val>
        </c:ser>
        <c:marker val="1"/>
        <c:axId val="93084288"/>
        <c:axId val="93086080"/>
      </c:lineChart>
      <c:catAx>
        <c:axId val="93068288"/>
        <c:scaling>
          <c:orientation val="minMax"/>
        </c:scaling>
        <c:axPos val="b"/>
        <c:numFmt formatCode="General" sourceLinked="1"/>
        <c:tickLblPos val="nextTo"/>
        <c:spPr>
          <a:ln w="3159">
            <a:solidFill>
              <a:schemeClr val="tx1"/>
            </a:solidFill>
            <a:prstDash val="solid"/>
          </a:ln>
        </c:spPr>
        <c:txPr>
          <a:bodyPr rot="0" vert="horz"/>
          <a:lstStyle/>
          <a:p>
            <a:pPr>
              <a:defRPr sz="1400" b="0" i="0" u="none" strike="noStrike" baseline="0">
                <a:solidFill>
                  <a:schemeClr val="tx1"/>
                </a:solidFill>
                <a:latin typeface="Arial"/>
                <a:ea typeface="Arial"/>
                <a:cs typeface="Arial"/>
              </a:defRPr>
            </a:pPr>
            <a:endParaRPr lang="en-US"/>
          </a:p>
        </c:txPr>
        <c:crossAx val="93082368"/>
        <c:crosses val="autoZero"/>
        <c:lblAlgn val="ctr"/>
        <c:lblOffset val="100"/>
        <c:tickLblSkip val="1"/>
        <c:tickMarkSkip val="1"/>
      </c:catAx>
      <c:valAx>
        <c:axId val="93082368"/>
        <c:scaling>
          <c:orientation val="minMax"/>
          <c:max val="100"/>
        </c:scaling>
        <c:axPos val="l"/>
        <c:title>
          <c:tx>
            <c:rich>
              <a:bodyPr/>
              <a:lstStyle/>
              <a:p>
                <a:pPr>
                  <a:defRPr sz="995" b="1" i="0" u="none" strike="noStrike" baseline="0">
                    <a:solidFill>
                      <a:schemeClr val="tx1"/>
                    </a:solidFill>
                    <a:latin typeface="Arial"/>
                    <a:ea typeface="Arial"/>
                    <a:cs typeface="Arial"/>
                  </a:defRPr>
                </a:pPr>
                <a:r>
                  <a:rPr lang="en-US"/>
                  <a:t>Proportion (%)</a:t>
                </a:r>
              </a:p>
            </c:rich>
          </c:tx>
          <c:layout>
            <c:manualLayout>
              <c:xMode val="edge"/>
              <c:yMode val="edge"/>
              <c:x val="1.3641133263378895E-2"/>
              <c:y val="0.34340659340659341"/>
            </c:manualLayout>
          </c:layout>
          <c:spPr>
            <a:noFill/>
            <a:ln w="25276">
              <a:noFill/>
            </a:ln>
          </c:spPr>
        </c:title>
        <c:numFmt formatCode="General" sourceLinked="1"/>
        <c:tickLblPos val="nextTo"/>
        <c:spPr>
          <a:ln w="3159">
            <a:solidFill>
              <a:schemeClr val="tx1"/>
            </a:solidFill>
            <a:prstDash val="solid"/>
          </a:ln>
        </c:spPr>
        <c:txPr>
          <a:bodyPr rot="0" vert="horz"/>
          <a:lstStyle/>
          <a:p>
            <a:pPr>
              <a:defRPr sz="995" b="0" i="0" u="none" strike="noStrike" baseline="0">
                <a:solidFill>
                  <a:schemeClr val="tx1"/>
                </a:solidFill>
                <a:latin typeface="Arial"/>
                <a:ea typeface="Arial"/>
                <a:cs typeface="Arial"/>
              </a:defRPr>
            </a:pPr>
            <a:endParaRPr lang="en-US"/>
          </a:p>
        </c:txPr>
        <c:crossAx val="93068288"/>
        <c:crosses val="autoZero"/>
        <c:crossBetween val="between"/>
        <c:majorUnit val="10"/>
      </c:valAx>
      <c:catAx>
        <c:axId val="93084288"/>
        <c:scaling>
          <c:orientation val="minMax"/>
        </c:scaling>
        <c:delete val="1"/>
        <c:axPos val="b"/>
        <c:tickLblPos val="none"/>
        <c:crossAx val="93086080"/>
        <c:crosses val="autoZero"/>
        <c:lblAlgn val="ctr"/>
        <c:lblOffset val="100"/>
      </c:catAx>
      <c:valAx>
        <c:axId val="93086080"/>
        <c:scaling>
          <c:orientation val="minMax"/>
          <c:max val="120"/>
          <c:min val="0"/>
        </c:scaling>
        <c:axPos val="r"/>
        <c:title>
          <c:tx>
            <c:rich>
              <a:bodyPr/>
              <a:lstStyle/>
              <a:p>
                <a:pPr>
                  <a:defRPr sz="995" b="1" i="0" u="none" strike="noStrike" baseline="0">
                    <a:solidFill>
                      <a:schemeClr val="tx1"/>
                    </a:solidFill>
                    <a:latin typeface="Arial"/>
                    <a:ea typeface="Arial"/>
                    <a:cs typeface="Arial"/>
                  </a:defRPr>
                </a:pPr>
                <a:r>
                  <a:rPr lang="en-US"/>
                  <a:t>TPI</a:t>
                </a:r>
              </a:p>
            </c:rich>
          </c:tx>
          <c:layout>
            <c:manualLayout>
              <c:xMode val="edge"/>
              <c:yMode val="edge"/>
              <c:x val="0.94499713275404873"/>
              <c:y val="0.43312480196974751"/>
            </c:manualLayout>
          </c:layout>
          <c:spPr>
            <a:noFill/>
            <a:ln w="25276">
              <a:noFill/>
            </a:ln>
          </c:spPr>
        </c:title>
        <c:numFmt formatCode="General" sourceLinked="1"/>
        <c:majorTickMark val="cross"/>
        <c:tickLblPos val="nextTo"/>
        <c:spPr>
          <a:ln w="3159">
            <a:solidFill>
              <a:schemeClr val="tx1"/>
            </a:solidFill>
            <a:prstDash val="solid"/>
          </a:ln>
        </c:spPr>
        <c:txPr>
          <a:bodyPr rot="0" vert="horz"/>
          <a:lstStyle/>
          <a:p>
            <a:pPr>
              <a:defRPr sz="995" b="0" i="0" u="none" strike="noStrike" baseline="0">
                <a:solidFill>
                  <a:schemeClr val="tx1"/>
                </a:solidFill>
                <a:latin typeface="Arial"/>
                <a:ea typeface="Arial"/>
                <a:cs typeface="Arial"/>
              </a:defRPr>
            </a:pPr>
            <a:endParaRPr lang="en-US"/>
          </a:p>
        </c:txPr>
        <c:crossAx val="93084288"/>
        <c:crosses val="max"/>
        <c:crossBetween val="between"/>
        <c:majorUnit val="20"/>
      </c:valAx>
      <c:spPr>
        <a:noFill/>
        <a:ln w="25276">
          <a:noFill/>
        </a:ln>
      </c:spPr>
    </c:plotArea>
    <c:legend>
      <c:legendPos val="r"/>
      <c:layout>
        <c:manualLayout>
          <c:xMode val="edge"/>
          <c:yMode val="edge"/>
          <c:x val="0.14448517009591191"/>
          <c:y val="0.46926614017361901"/>
          <c:w val="0.24825655498655352"/>
          <c:h val="0.12087912087912089"/>
        </c:manualLayout>
      </c:layout>
      <c:spPr>
        <a:solidFill>
          <a:schemeClr val="bg1"/>
        </a:solidFill>
        <a:ln w="3159">
          <a:solidFill>
            <a:schemeClr val="tx1"/>
          </a:solidFill>
          <a:prstDash val="solid"/>
        </a:ln>
      </c:spPr>
      <c:txPr>
        <a:bodyPr/>
        <a:lstStyle/>
        <a:p>
          <a:pPr>
            <a:defRPr sz="1200" b="0" i="0" u="none" strike="noStrike" baseline="0">
              <a:solidFill>
                <a:schemeClr val="tx1"/>
              </a:solidFill>
              <a:latin typeface="Arial"/>
              <a:ea typeface="Arial"/>
              <a:cs typeface="Arial"/>
            </a:defRPr>
          </a:pPr>
          <a:endParaRPr lang="en-US"/>
        </a:p>
      </c:txPr>
    </c:legend>
    <c:plotVisOnly val="1"/>
    <c:dispBlanksAs val="gap"/>
  </c:chart>
  <c:spPr>
    <a:noFill/>
    <a:ln>
      <a:noFill/>
    </a:ln>
  </c:spPr>
  <c:txPr>
    <a:bodyPr/>
    <a:lstStyle/>
    <a:p>
      <a:pPr>
        <a:defRPr sz="995" b="0" i="0" u="none" strike="noStrike" baseline="0">
          <a:solidFill>
            <a:schemeClr val="tx1"/>
          </a:solidFill>
          <a:latin typeface="Arial"/>
          <a:ea typeface="Arial"/>
          <a:cs typeface="Arial"/>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318" b="1" i="0" u="none" strike="noStrike" baseline="0">
                <a:solidFill>
                  <a:schemeClr val="tx1"/>
                </a:solidFill>
                <a:latin typeface="Arial"/>
                <a:ea typeface="Arial"/>
                <a:cs typeface="Arial"/>
              </a:defRPr>
            </a:pPr>
            <a:r>
              <a:rPr lang="en-US"/>
              <a:t>Time Period</a:t>
            </a:r>
          </a:p>
        </c:rich>
      </c:tx>
      <c:layout>
        <c:manualLayout>
          <c:xMode val="edge"/>
          <c:yMode val="edge"/>
          <c:x val="0.36414565826330525"/>
          <c:y val="2.0671834625323258E-2"/>
        </c:manualLayout>
      </c:layout>
      <c:spPr>
        <a:noFill/>
        <a:ln w="27891">
          <a:noFill/>
        </a:ln>
      </c:spPr>
    </c:title>
    <c:plotArea>
      <c:layout>
        <c:manualLayout>
          <c:layoutTarget val="inner"/>
          <c:xMode val="edge"/>
          <c:yMode val="edge"/>
          <c:x val="0.12605042016806722"/>
          <c:y val="0.17054263565891473"/>
          <c:w val="0.75910364145658549"/>
          <c:h val="0.56847545219638584"/>
        </c:manualLayout>
      </c:layout>
      <c:barChart>
        <c:barDir val="col"/>
        <c:grouping val="clustered"/>
        <c:ser>
          <c:idx val="2"/>
          <c:order val="1"/>
          <c:tx>
            <c:strRef>
              <c:f>Sheet1!$A$3</c:f>
              <c:strCache>
                <c:ptCount val="1"/>
                <c:pt idx="0">
                  <c:v>Proportion</c:v>
                </c:pt>
              </c:strCache>
            </c:strRef>
          </c:tx>
          <c:spPr>
            <a:solidFill>
              <a:srgbClr val="384A94"/>
            </a:solidFill>
            <a:ln w="13946">
              <a:solidFill>
                <a:schemeClr val="tx1"/>
              </a:solidFill>
              <a:prstDash val="solid"/>
            </a:ln>
          </c:spPr>
          <c:dLbls>
            <c:spPr>
              <a:noFill/>
              <a:ln w="27891">
                <a:noFill/>
              </a:ln>
            </c:spPr>
            <c:txPr>
              <a:bodyPr/>
              <a:lstStyle/>
              <a:p>
                <a:pPr>
                  <a:defRPr sz="1200" b="1" i="0" u="none" strike="noStrike" baseline="0">
                    <a:solidFill>
                      <a:schemeClr val="tx1"/>
                    </a:solidFill>
                    <a:latin typeface="Arial"/>
                    <a:ea typeface="Arial"/>
                    <a:cs typeface="Arial"/>
                  </a:defRPr>
                </a:pPr>
                <a:endParaRPr lang="en-US"/>
              </a:p>
            </c:txPr>
            <c:dLblPos val="outEnd"/>
            <c:showVal val="1"/>
          </c:dLbls>
          <c:cat>
            <c:strRef>
              <c:f>Sheet1!$B$1:$C$1</c:f>
              <c:strCache>
                <c:ptCount val="2"/>
                <c:pt idx="0">
                  <c:v>2009-2010</c:v>
                </c:pt>
                <c:pt idx="1">
                  <c:v>2011</c:v>
                </c:pt>
              </c:strCache>
            </c:strRef>
          </c:cat>
          <c:val>
            <c:numRef>
              <c:f>Sheet1!$B$3:$C$3</c:f>
              <c:numCache>
                <c:formatCode>General</c:formatCode>
                <c:ptCount val="2"/>
                <c:pt idx="0">
                  <c:v>37</c:v>
                </c:pt>
                <c:pt idx="1">
                  <c:v>63</c:v>
                </c:pt>
              </c:numCache>
            </c:numRef>
          </c:val>
        </c:ser>
        <c:axId val="93011328"/>
        <c:axId val="93021312"/>
      </c:barChart>
      <c:lineChart>
        <c:grouping val="standard"/>
        <c:ser>
          <c:idx val="0"/>
          <c:order val="0"/>
          <c:tx>
            <c:strRef>
              <c:f>Sheet1!$A$2</c:f>
              <c:strCache>
                <c:ptCount val="1"/>
                <c:pt idx="0">
                  <c:v>TPI</c:v>
                </c:pt>
              </c:strCache>
            </c:strRef>
          </c:tx>
          <c:spPr>
            <a:ln w="41837">
              <a:solidFill>
                <a:srgbClr val="FF0000"/>
              </a:solidFill>
              <a:prstDash val="solid"/>
            </a:ln>
          </c:spPr>
          <c:marker>
            <c:symbol val="diamond"/>
            <c:size val="7"/>
            <c:spPr>
              <a:solidFill>
                <a:srgbClr val="FF0000"/>
              </a:solidFill>
              <a:ln>
                <a:solidFill>
                  <a:srgbClr val="FF0000"/>
                </a:solidFill>
                <a:prstDash val="solid"/>
              </a:ln>
            </c:spPr>
          </c:marker>
          <c:dLbls>
            <c:spPr>
              <a:noFill/>
              <a:ln w="27891">
                <a:noFill/>
              </a:ln>
            </c:spPr>
            <c:txPr>
              <a:bodyPr/>
              <a:lstStyle/>
              <a:p>
                <a:pPr>
                  <a:defRPr sz="1098" b="0" i="0" u="none" strike="noStrike" baseline="0">
                    <a:solidFill>
                      <a:schemeClr val="tx1"/>
                    </a:solidFill>
                    <a:latin typeface="Arial"/>
                    <a:ea typeface="Arial"/>
                    <a:cs typeface="Arial"/>
                  </a:defRPr>
                </a:pPr>
                <a:endParaRPr lang="en-US"/>
              </a:p>
            </c:txPr>
            <c:dLblPos val="t"/>
            <c:showVal val="1"/>
          </c:dLbls>
          <c:cat>
            <c:strRef>
              <c:f>Sheet1!$B$1:$C$1</c:f>
              <c:strCache>
                <c:ptCount val="2"/>
                <c:pt idx="0">
                  <c:v>2009-2010</c:v>
                </c:pt>
                <c:pt idx="1">
                  <c:v>2011</c:v>
                </c:pt>
              </c:strCache>
            </c:strRef>
          </c:cat>
          <c:val>
            <c:numRef>
              <c:f>Sheet1!$B$2:$C$2</c:f>
              <c:numCache>
                <c:formatCode>General</c:formatCode>
                <c:ptCount val="2"/>
                <c:pt idx="0">
                  <c:v>123</c:v>
                </c:pt>
                <c:pt idx="1">
                  <c:v>109</c:v>
                </c:pt>
              </c:numCache>
            </c:numRef>
          </c:val>
        </c:ser>
        <c:marker val="1"/>
        <c:axId val="93022848"/>
        <c:axId val="93036928"/>
      </c:lineChart>
      <c:catAx>
        <c:axId val="93011328"/>
        <c:scaling>
          <c:orientation val="minMax"/>
        </c:scaling>
        <c:axPos val="b"/>
        <c:numFmt formatCode="General" sourceLinked="1"/>
        <c:majorTickMark val="cross"/>
        <c:tickLblPos val="nextTo"/>
        <c:spPr>
          <a:ln w="3486">
            <a:solidFill>
              <a:schemeClr val="tx1"/>
            </a:solidFill>
            <a:prstDash val="solid"/>
          </a:ln>
        </c:spPr>
        <c:txPr>
          <a:bodyPr rot="0" vert="horz"/>
          <a:lstStyle/>
          <a:p>
            <a:pPr>
              <a:defRPr sz="1098" b="0" i="0" u="none" strike="noStrike" baseline="0">
                <a:solidFill>
                  <a:schemeClr val="tx1"/>
                </a:solidFill>
                <a:latin typeface="Arial"/>
                <a:ea typeface="Arial"/>
                <a:cs typeface="Arial"/>
              </a:defRPr>
            </a:pPr>
            <a:endParaRPr lang="en-US"/>
          </a:p>
        </c:txPr>
        <c:crossAx val="93021312"/>
        <c:crosses val="autoZero"/>
        <c:lblAlgn val="ctr"/>
        <c:lblOffset val="100"/>
        <c:tickLblSkip val="1"/>
        <c:tickMarkSkip val="1"/>
      </c:catAx>
      <c:valAx>
        <c:axId val="93021312"/>
        <c:scaling>
          <c:orientation val="minMax"/>
          <c:max val="100"/>
          <c:min val="0"/>
        </c:scaling>
        <c:axPos val="l"/>
        <c:numFmt formatCode="General" sourceLinked="1"/>
        <c:majorTickMark val="cross"/>
        <c:tickLblPos val="nextTo"/>
        <c:spPr>
          <a:ln w="3486">
            <a:solidFill>
              <a:schemeClr val="tx1"/>
            </a:solidFill>
            <a:prstDash val="solid"/>
          </a:ln>
        </c:spPr>
        <c:txPr>
          <a:bodyPr rot="0" vert="horz"/>
          <a:lstStyle/>
          <a:p>
            <a:pPr>
              <a:defRPr sz="1098" b="0" i="0" u="none" strike="noStrike" baseline="0">
                <a:solidFill>
                  <a:schemeClr val="tx1"/>
                </a:solidFill>
                <a:latin typeface="Arial"/>
                <a:ea typeface="Arial"/>
                <a:cs typeface="Arial"/>
              </a:defRPr>
            </a:pPr>
            <a:endParaRPr lang="en-US"/>
          </a:p>
        </c:txPr>
        <c:crossAx val="93011328"/>
        <c:crosses val="autoZero"/>
        <c:crossBetween val="between"/>
        <c:majorUnit val="10"/>
      </c:valAx>
      <c:catAx>
        <c:axId val="93022848"/>
        <c:scaling>
          <c:orientation val="minMax"/>
        </c:scaling>
        <c:delete val="1"/>
        <c:axPos val="b"/>
        <c:tickLblPos val="none"/>
        <c:crossAx val="93036928"/>
        <c:crosses val="autoZero"/>
        <c:lblAlgn val="ctr"/>
        <c:lblOffset val="100"/>
      </c:catAx>
      <c:valAx>
        <c:axId val="93036928"/>
        <c:scaling>
          <c:orientation val="minMax"/>
          <c:max val="140"/>
          <c:min val="0"/>
        </c:scaling>
        <c:axPos val="r"/>
        <c:numFmt formatCode="General" sourceLinked="1"/>
        <c:majorTickMark val="cross"/>
        <c:tickLblPos val="nextTo"/>
        <c:spPr>
          <a:ln w="3486">
            <a:solidFill>
              <a:schemeClr val="tx1"/>
            </a:solidFill>
            <a:prstDash val="solid"/>
          </a:ln>
        </c:spPr>
        <c:txPr>
          <a:bodyPr rot="0" vert="horz"/>
          <a:lstStyle/>
          <a:p>
            <a:pPr>
              <a:defRPr sz="1098" b="0" i="0" u="none" strike="noStrike" baseline="0">
                <a:solidFill>
                  <a:schemeClr val="tx1"/>
                </a:solidFill>
                <a:latin typeface="Arial"/>
                <a:ea typeface="Arial"/>
                <a:cs typeface="Arial"/>
              </a:defRPr>
            </a:pPr>
            <a:endParaRPr lang="en-US"/>
          </a:p>
        </c:txPr>
        <c:crossAx val="93022848"/>
        <c:crosses val="max"/>
        <c:crossBetween val="between"/>
        <c:majorUnit val="20"/>
      </c:valAx>
      <c:spPr>
        <a:noFill/>
        <a:ln w="27891">
          <a:noFill/>
        </a:ln>
      </c:spPr>
    </c:plotArea>
    <c:legend>
      <c:legendPos val="b"/>
      <c:layout>
        <c:manualLayout>
          <c:xMode val="edge"/>
          <c:yMode val="edge"/>
          <c:x val="0.22408963585434191"/>
          <c:y val="0.83462532299741665"/>
          <c:w val="0.56302521008403672"/>
          <c:h val="0.12403100775193847"/>
        </c:manualLayout>
      </c:layout>
      <c:spPr>
        <a:solidFill>
          <a:schemeClr val="bg1"/>
        </a:solidFill>
        <a:ln w="3486">
          <a:solidFill>
            <a:schemeClr val="tx1"/>
          </a:solidFill>
          <a:prstDash val="solid"/>
        </a:ln>
      </c:spPr>
      <c:txPr>
        <a:bodyPr/>
        <a:lstStyle/>
        <a:p>
          <a:pPr>
            <a:defRPr sz="1010" b="0" i="0" u="none" strike="noStrike" baseline="0">
              <a:solidFill>
                <a:schemeClr val="tx1"/>
              </a:solidFill>
              <a:latin typeface="Arial"/>
              <a:ea typeface="Arial"/>
              <a:cs typeface="Arial"/>
            </a:defRPr>
          </a:pPr>
          <a:endParaRPr lang="en-US"/>
        </a:p>
      </c:txPr>
    </c:legend>
    <c:plotVisOnly val="1"/>
    <c:dispBlanksAs val="gap"/>
  </c:chart>
  <c:spPr>
    <a:noFill/>
    <a:ln>
      <a:noFill/>
    </a:ln>
  </c:spPr>
  <c:txPr>
    <a:bodyPr/>
    <a:lstStyle/>
    <a:p>
      <a:pPr>
        <a:defRPr sz="1098" b="0" i="0" u="none" strike="noStrike" baseline="0">
          <a:solidFill>
            <a:schemeClr val="tx1"/>
          </a:solidFill>
          <a:latin typeface="Arial"/>
          <a:ea typeface="Arial"/>
          <a:cs typeface="Arial"/>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325" b="1" i="0" u="none" strike="noStrike" baseline="0">
                <a:solidFill>
                  <a:schemeClr val="tx1"/>
                </a:solidFill>
                <a:latin typeface="Arial"/>
                <a:ea typeface="Arial"/>
                <a:cs typeface="Arial"/>
              </a:defRPr>
            </a:pPr>
            <a:r>
              <a:rPr lang="en-US" dirty="0" smtClean="0"/>
              <a:t>Age</a:t>
            </a:r>
            <a:endParaRPr lang="en-US" dirty="0"/>
          </a:p>
        </c:rich>
      </c:tx>
      <c:layout>
        <c:manualLayout>
          <c:xMode val="edge"/>
          <c:yMode val="edge"/>
          <c:x val="0.46476601039395232"/>
          <c:y val="2.8616386184492758E-2"/>
        </c:manualLayout>
      </c:layout>
      <c:spPr>
        <a:noFill/>
        <a:ln w="28040">
          <a:noFill/>
        </a:ln>
      </c:spPr>
    </c:title>
    <c:plotArea>
      <c:layout>
        <c:manualLayout>
          <c:layoutTarget val="inner"/>
          <c:xMode val="edge"/>
          <c:yMode val="edge"/>
          <c:x val="0.11904761904761912"/>
          <c:y val="0.16502463054187191"/>
          <c:w val="0.77248677248677478"/>
          <c:h val="0.54187192118226557"/>
        </c:manualLayout>
      </c:layout>
      <c:barChart>
        <c:barDir val="col"/>
        <c:grouping val="clustered"/>
        <c:ser>
          <c:idx val="2"/>
          <c:order val="1"/>
          <c:tx>
            <c:strRef>
              <c:f>Sheet1!$A$3</c:f>
              <c:strCache>
                <c:ptCount val="1"/>
                <c:pt idx="0">
                  <c:v>Proportion</c:v>
                </c:pt>
              </c:strCache>
            </c:strRef>
          </c:tx>
          <c:spPr>
            <a:solidFill>
              <a:srgbClr val="384A94"/>
            </a:solidFill>
            <a:ln w="14020">
              <a:solidFill>
                <a:schemeClr val="tx1"/>
              </a:solidFill>
              <a:prstDash val="solid"/>
            </a:ln>
          </c:spPr>
          <c:dLbls>
            <c:spPr>
              <a:noFill/>
              <a:ln w="28040">
                <a:noFill/>
              </a:ln>
            </c:spPr>
            <c:txPr>
              <a:bodyPr/>
              <a:lstStyle/>
              <a:p>
                <a:pPr>
                  <a:defRPr sz="1200" b="1" i="0" u="none" strike="noStrike" baseline="0">
                    <a:solidFill>
                      <a:schemeClr val="tx1"/>
                    </a:solidFill>
                    <a:latin typeface="Arial"/>
                    <a:ea typeface="Arial"/>
                    <a:cs typeface="Arial"/>
                  </a:defRPr>
                </a:pPr>
                <a:endParaRPr lang="en-US"/>
              </a:p>
            </c:txPr>
            <c:dLblPos val="outEnd"/>
            <c:showVal val="1"/>
          </c:dLbls>
          <c:cat>
            <c:strRef>
              <c:f>Sheet1!$B$1:$E$1</c:f>
              <c:strCache>
                <c:ptCount val="4"/>
                <c:pt idx="0">
                  <c:v>Under 25</c:v>
                </c:pt>
                <c:pt idx="1">
                  <c:v>25 - 34</c:v>
                </c:pt>
                <c:pt idx="2">
                  <c:v>35 - 44</c:v>
                </c:pt>
                <c:pt idx="3">
                  <c:v>44 +</c:v>
                </c:pt>
              </c:strCache>
            </c:strRef>
          </c:cat>
          <c:val>
            <c:numRef>
              <c:f>Sheet1!$B$3:$E$3</c:f>
              <c:numCache>
                <c:formatCode>General</c:formatCode>
                <c:ptCount val="4"/>
                <c:pt idx="0">
                  <c:v>7</c:v>
                </c:pt>
                <c:pt idx="1">
                  <c:v>25</c:v>
                </c:pt>
                <c:pt idx="2">
                  <c:v>30</c:v>
                </c:pt>
                <c:pt idx="3">
                  <c:v>38</c:v>
                </c:pt>
              </c:numCache>
            </c:numRef>
          </c:val>
        </c:ser>
        <c:axId val="93289088"/>
        <c:axId val="93294976"/>
      </c:barChart>
      <c:lineChart>
        <c:grouping val="standard"/>
        <c:ser>
          <c:idx val="0"/>
          <c:order val="0"/>
          <c:tx>
            <c:strRef>
              <c:f>Sheet1!$A$2</c:f>
              <c:strCache>
                <c:ptCount val="1"/>
                <c:pt idx="0">
                  <c:v>TPI</c:v>
                </c:pt>
              </c:strCache>
            </c:strRef>
          </c:tx>
          <c:spPr>
            <a:ln w="42060">
              <a:solidFill>
                <a:srgbClr val="FF0000"/>
              </a:solidFill>
              <a:prstDash val="solid"/>
            </a:ln>
          </c:spPr>
          <c:marker>
            <c:symbol val="diamond"/>
            <c:size val="7"/>
            <c:spPr>
              <a:solidFill>
                <a:srgbClr val="FF0000"/>
              </a:solidFill>
              <a:ln>
                <a:solidFill>
                  <a:srgbClr val="FF0000"/>
                </a:solidFill>
                <a:prstDash val="solid"/>
              </a:ln>
            </c:spPr>
          </c:marker>
          <c:dLbls>
            <c:spPr>
              <a:noFill/>
              <a:ln w="28040">
                <a:noFill/>
              </a:ln>
            </c:spPr>
            <c:txPr>
              <a:bodyPr/>
              <a:lstStyle/>
              <a:p>
                <a:pPr>
                  <a:defRPr sz="1104" b="0" i="0" u="none" strike="noStrike" baseline="0">
                    <a:solidFill>
                      <a:schemeClr val="tx1"/>
                    </a:solidFill>
                    <a:latin typeface="Arial"/>
                    <a:ea typeface="Arial"/>
                    <a:cs typeface="Arial"/>
                  </a:defRPr>
                </a:pPr>
                <a:endParaRPr lang="en-US"/>
              </a:p>
            </c:txPr>
            <c:dLblPos val="t"/>
            <c:showVal val="1"/>
          </c:dLbls>
          <c:cat>
            <c:strRef>
              <c:f>Sheet1!$B$1:$E$1</c:f>
              <c:strCache>
                <c:ptCount val="4"/>
                <c:pt idx="0">
                  <c:v>Under 25</c:v>
                </c:pt>
                <c:pt idx="1">
                  <c:v>25 - 34</c:v>
                </c:pt>
                <c:pt idx="2">
                  <c:v>35 - 44</c:v>
                </c:pt>
                <c:pt idx="3">
                  <c:v>44 +</c:v>
                </c:pt>
              </c:strCache>
            </c:strRef>
          </c:cat>
          <c:val>
            <c:numRef>
              <c:f>Sheet1!$B$2:$E$2</c:f>
              <c:numCache>
                <c:formatCode>General</c:formatCode>
                <c:ptCount val="4"/>
                <c:pt idx="0">
                  <c:v>109</c:v>
                </c:pt>
                <c:pt idx="1">
                  <c:v>113</c:v>
                </c:pt>
                <c:pt idx="2">
                  <c:v>113</c:v>
                </c:pt>
                <c:pt idx="3">
                  <c:v>117</c:v>
                </c:pt>
              </c:numCache>
            </c:numRef>
          </c:val>
        </c:ser>
        <c:marker val="1"/>
        <c:axId val="93296512"/>
        <c:axId val="93298048"/>
      </c:lineChart>
      <c:catAx>
        <c:axId val="93289088"/>
        <c:scaling>
          <c:orientation val="minMax"/>
        </c:scaling>
        <c:axPos val="b"/>
        <c:numFmt formatCode="General" sourceLinked="1"/>
        <c:majorTickMark val="cross"/>
        <c:tickLblPos val="nextTo"/>
        <c:spPr>
          <a:ln w="3505">
            <a:solidFill>
              <a:schemeClr val="tx1"/>
            </a:solidFill>
            <a:prstDash val="solid"/>
          </a:ln>
        </c:spPr>
        <c:txPr>
          <a:bodyPr rot="0" vert="horz"/>
          <a:lstStyle/>
          <a:p>
            <a:pPr>
              <a:defRPr sz="1104" b="0" i="0" u="none" strike="noStrike" baseline="0">
                <a:solidFill>
                  <a:schemeClr val="tx1"/>
                </a:solidFill>
                <a:latin typeface="Arial"/>
                <a:ea typeface="Arial"/>
                <a:cs typeface="Arial"/>
              </a:defRPr>
            </a:pPr>
            <a:endParaRPr lang="en-US"/>
          </a:p>
        </c:txPr>
        <c:crossAx val="93294976"/>
        <c:crosses val="autoZero"/>
        <c:lblAlgn val="ctr"/>
        <c:lblOffset val="100"/>
        <c:tickLblSkip val="1"/>
        <c:tickMarkSkip val="1"/>
      </c:catAx>
      <c:valAx>
        <c:axId val="93294976"/>
        <c:scaling>
          <c:orientation val="minMax"/>
          <c:max val="100"/>
          <c:min val="0"/>
        </c:scaling>
        <c:axPos val="l"/>
        <c:numFmt formatCode="General" sourceLinked="1"/>
        <c:majorTickMark val="cross"/>
        <c:tickLblPos val="nextTo"/>
        <c:spPr>
          <a:ln w="3505">
            <a:solidFill>
              <a:schemeClr val="tx1"/>
            </a:solidFill>
            <a:prstDash val="solid"/>
          </a:ln>
        </c:spPr>
        <c:txPr>
          <a:bodyPr rot="0" vert="horz"/>
          <a:lstStyle/>
          <a:p>
            <a:pPr>
              <a:defRPr sz="1104" b="0" i="0" u="none" strike="noStrike" baseline="0">
                <a:solidFill>
                  <a:schemeClr val="tx1"/>
                </a:solidFill>
                <a:latin typeface="Arial"/>
                <a:ea typeface="Arial"/>
                <a:cs typeface="Arial"/>
              </a:defRPr>
            </a:pPr>
            <a:endParaRPr lang="en-US"/>
          </a:p>
        </c:txPr>
        <c:crossAx val="93289088"/>
        <c:crosses val="autoZero"/>
        <c:crossBetween val="between"/>
        <c:majorUnit val="10"/>
      </c:valAx>
      <c:catAx>
        <c:axId val="93296512"/>
        <c:scaling>
          <c:orientation val="minMax"/>
        </c:scaling>
        <c:delete val="1"/>
        <c:axPos val="b"/>
        <c:tickLblPos val="none"/>
        <c:crossAx val="93298048"/>
        <c:crosses val="autoZero"/>
        <c:lblAlgn val="ctr"/>
        <c:lblOffset val="100"/>
      </c:catAx>
      <c:valAx>
        <c:axId val="93298048"/>
        <c:scaling>
          <c:orientation val="minMax"/>
          <c:max val="140"/>
          <c:min val="0"/>
        </c:scaling>
        <c:axPos val="r"/>
        <c:numFmt formatCode="General" sourceLinked="1"/>
        <c:majorTickMark val="cross"/>
        <c:tickLblPos val="nextTo"/>
        <c:spPr>
          <a:ln w="3505">
            <a:solidFill>
              <a:schemeClr val="tx1"/>
            </a:solidFill>
            <a:prstDash val="solid"/>
          </a:ln>
        </c:spPr>
        <c:txPr>
          <a:bodyPr rot="0" vert="horz"/>
          <a:lstStyle/>
          <a:p>
            <a:pPr>
              <a:defRPr sz="1104" b="0" i="0" u="none" strike="noStrike" baseline="0">
                <a:solidFill>
                  <a:schemeClr val="tx1"/>
                </a:solidFill>
                <a:latin typeface="Arial"/>
                <a:ea typeface="Arial"/>
                <a:cs typeface="Arial"/>
              </a:defRPr>
            </a:pPr>
            <a:endParaRPr lang="en-US"/>
          </a:p>
        </c:txPr>
        <c:crossAx val="93296512"/>
        <c:crosses val="max"/>
        <c:crossBetween val="between"/>
        <c:majorUnit val="20"/>
      </c:valAx>
      <c:spPr>
        <a:noFill/>
        <a:ln w="28040">
          <a:noFill/>
        </a:ln>
      </c:spPr>
    </c:plotArea>
    <c:legend>
      <c:legendPos val="b"/>
      <c:layout>
        <c:manualLayout>
          <c:xMode val="edge"/>
          <c:yMode val="edge"/>
          <c:x val="0.21246796664383441"/>
          <c:y val="0.8062090627249926"/>
          <c:w val="0.52645502645502662"/>
          <c:h val="0.11822660098522254"/>
        </c:manualLayout>
      </c:layout>
      <c:spPr>
        <a:solidFill>
          <a:schemeClr val="bg1"/>
        </a:solidFill>
        <a:ln w="3505">
          <a:solidFill>
            <a:schemeClr val="tx1"/>
          </a:solidFill>
          <a:prstDash val="solid"/>
        </a:ln>
      </c:spPr>
      <c:txPr>
        <a:bodyPr/>
        <a:lstStyle/>
        <a:p>
          <a:pPr>
            <a:defRPr sz="1016" b="0" i="0" u="none" strike="noStrike" baseline="0">
              <a:solidFill>
                <a:schemeClr val="tx1"/>
              </a:solidFill>
              <a:latin typeface="Arial"/>
              <a:ea typeface="Arial"/>
              <a:cs typeface="Arial"/>
            </a:defRPr>
          </a:pPr>
          <a:endParaRPr lang="en-US"/>
        </a:p>
      </c:txPr>
    </c:legend>
    <c:plotVisOnly val="1"/>
    <c:dispBlanksAs val="gap"/>
  </c:chart>
  <c:spPr>
    <a:noFill/>
    <a:ln>
      <a:noFill/>
    </a:ln>
  </c:spPr>
  <c:txPr>
    <a:bodyPr/>
    <a:lstStyle/>
    <a:p>
      <a:pPr>
        <a:defRPr sz="1104" b="0" i="0" u="none" strike="noStrike" baseline="0">
          <a:solidFill>
            <a:schemeClr val="tx1"/>
          </a:solidFill>
          <a:latin typeface="Arial"/>
          <a:ea typeface="Arial"/>
          <a:cs typeface="Arial"/>
        </a:defRPr>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43309859154929747"/>
          <c:y val="2.9268292682926956E-2"/>
          <c:w val="0.51877934272300474"/>
          <c:h val="0.8682926829268296"/>
        </c:manualLayout>
      </c:layout>
      <c:barChart>
        <c:barDir val="bar"/>
        <c:grouping val="clustered"/>
        <c:ser>
          <c:idx val="1"/>
          <c:order val="0"/>
          <c:tx>
            <c:strRef>
              <c:f>Sheet1!$A$2</c:f>
              <c:strCache>
                <c:ptCount val="1"/>
              </c:strCache>
            </c:strRef>
          </c:tx>
          <c:spPr>
            <a:solidFill>
              <a:srgbClr val="384A94"/>
            </a:solidFill>
            <a:ln w="12337">
              <a:solidFill>
                <a:schemeClr val="tx1"/>
              </a:solidFill>
              <a:prstDash val="solid"/>
            </a:ln>
          </c:spPr>
          <c:dLbls>
            <c:spPr>
              <a:noFill/>
              <a:ln w="24675">
                <a:noFill/>
              </a:ln>
            </c:spPr>
            <c:txPr>
              <a:bodyPr/>
              <a:lstStyle/>
              <a:p>
                <a:pPr>
                  <a:defRPr sz="1554" b="0" i="0" u="none" strike="noStrike" baseline="0">
                    <a:solidFill>
                      <a:schemeClr val="tx1"/>
                    </a:solidFill>
                    <a:latin typeface="Arial"/>
                    <a:ea typeface="Arial"/>
                    <a:cs typeface="Arial"/>
                  </a:defRPr>
                </a:pPr>
                <a:endParaRPr lang="en-US"/>
              </a:p>
            </c:txPr>
            <c:dLblPos val="outEnd"/>
            <c:showVal val="1"/>
          </c:dLbls>
          <c:cat>
            <c:strRef>
              <c:f>Sheet1!$B$1:$N$1</c:f>
              <c:strCache>
                <c:ptCount val="13"/>
                <c:pt idx="0">
                  <c:v>None</c:v>
                </c:pt>
                <c:pt idx="1">
                  <c:v>Community event, drama, film etc.</c:v>
                </c:pt>
                <c:pt idx="2">
                  <c:v>Attended community forum / meeting / event on AI</c:v>
                </c:pt>
                <c:pt idx="3">
                  <c:v>Talking with village animal health worker</c:v>
                </c:pt>
                <c:pt idx="4">
                  <c:v>Public address system (using loudspeaker)</c:v>
                </c:pt>
                <c:pt idx="5">
                  <c:v>Talking with provincial health worker</c:v>
                </c:pt>
                <c:pt idx="6">
                  <c:v>Talking with village health worker</c:v>
                </c:pt>
                <c:pt idx="7">
                  <c:v>Received brochure</c:v>
                </c:pt>
                <c:pt idx="8">
                  <c:v>Newspaper and print media</c:v>
                </c:pt>
                <c:pt idx="9">
                  <c:v>Talking with friends/relatives</c:v>
                </c:pt>
                <c:pt idx="10">
                  <c:v>Radio</c:v>
                </c:pt>
                <c:pt idx="11">
                  <c:v>Posters or billboards</c:v>
                </c:pt>
                <c:pt idx="12">
                  <c:v>TV</c:v>
                </c:pt>
              </c:strCache>
            </c:strRef>
          </c:cat>
          <c:val>
            <c:numRef>
              <c:f>Sheet1!$B$2:$N$2</c:f>
              <c:numCache>
                <c:formatCode>0%</c:formatCode>
                <c:ptCount val="13"/>
                <c:pt idx="0">
                  <c:v>3.0000000000000002E-2</c:v>
                </c:pt>
                <c:pt idx="1">
                  <c:v>0.14000000000000001</c:v>
                </c:pt>
                <c:pt idx="2">
                  <c:v>0.16</c:v>
                </c:pt>
                <c:pt idx="3">
                  <c:v>0.2</c:v>
                </c:pt>
                <c:pt idx="4">
                  <c:v>0.25</c:v>
                </c:pt>
                <c:pt idx="5">
                  <c:v>0.27</c:v>
                </c:pt>
                <c:pt idx="6">
                  <c:v>0.39000000000000112</c:v>
                </c:pt>
                <c:pt idx="7">
                  <c:v>0.4</c:v>
                </c:pt>
                <c:pt idx="8">
                  <c:v>0.42000000000000032</c:v>
                </c:pt>
                <c:pt idx="9">
                  <c:v>0.56999999999999995</c:v>
                </c:pt>
                <c:pt idx="10">
                  <c:v>0.64000000000000223</c:v>
                </c:pt>
                <c:pt idx="11">
                  <c:v>0.65000000000000235</c:v>
                </c:pt>
                <c:pt idx="12">
                  <c:v>0.83000000000000063</c:v>
                </c:pt>
              </c:numCache>
            </c:numRef>
          </c:val>
        </c:ser>
        <c:axId val="93446528"/>
        <c:axId val="93448064"/>
      </c:barChart>
      <c:catAx>
        <c:axId val="93446528"/>
        <c:scaling>
          <c:orientation val="minMax"/>
        </c:scaling>
        <c:axPos val="l"/>
        <c:numFmt formatCode="General" sourceLinked="1"/>
        <c:tickLblPos val="nextTo"/>
        <c:spPr>
          <a:ln w="3084">
            <a:solidFill>
              <a:schemeClr val="tx1"/>
            </a:solidFill>
            <a:prstDash val="solid"/>
          </a:ln>
        </c:spPr>
        <c:txPr>
          <a:bodyPr rot="0" vert="horz"/>
          <a:lstStyle/>
          <a:p>
            <a:pPr>
              <a:defRPr sz="1166" b="0" i="0" u="none" strike="noStrike" baseline="0">
                <a:solidFill>
                  <a:schemeClr val="tx1"/>
                </a:solidFill>
                <a:latin typeface="Arial"/>
                <a:ea typeface="Arial"/>
                <a:cs typeface="Arial"/>
              </a:defRPr>
            </a:pPr>
            <a:endParaRPr lang="en-US"/>
          </a:p>
        </c:txPr>
        <c:crossAx val="93448064"/>
        <c:crosses val="autoZero"/>
        <c:lblAlgn val="ctr"/>
        <c:lblOffset val="100"/>
        <c:tickLblSkip val="1"/>
        <c:tickMarkSkip val="1"/>
      </c:catAx>
      <c:valAx>
        <c:axId val="93448064"/>
        <c:scaling>
          <c:orientation val="minMax"/>
          <c:max val="1"/>
        </c:scaling>
        <c:axPos val="b"/>
        <c:numFmt formatCode="0%" sourceLinked="0"/>
        <c:tickLblPos val="nextTo"/>
        <c:spPr>
          <a:ln w="3084">
            <a:solidFill>
              <a:schemeClr val="tx1"/>
            </a:solidFill>
            <a:prstDash val="solid"/>
          </a:ln>
        </c:spPr>
        <c:txPr>
          <a:bodyPr rot="0" vert="horz"/>
          <a:lstStyle/>
          <a:p>
            <a:pPr>
              <a:defRPr sz="971" b="0" i="0" u="none" strike="noStrike" baseline="0">
                <a:solidFill>
                  <a:schemeClr val="tx1"/>
                </a:solidFill>
                <a:latin typeface="Arial"/>
                <a:ea typeface="Arial"/>
                <a:cs typeface="Arial"/>
              </a:defRPr>
            </a:pPr>
            <a:endParaRPr lang="en-US"/>
          </a:p>
        </c:txPr>
        <c:crossAx val="93446528"/>
        <c:crosses val="autoZero"/>
        <c:crossBetween val="between"/>
        <c:majorUnit val="0.1"/>
        <c:minorUnit val="0.1"/>
      </c:valAx>
      <c:spPr>
        <a:noFill/>
        <a:ln w="24675">
          <a:noFill/>
        </a:ln>
      </c:spPr>
    </c:plotArea>
    <c:plotVisOnly val="1"/>
    <c:dispBlanksAs val="gap"/>
  </c:chart>
  <c:spPr>
    <a:noFill/>
    <a:ln>
      <a:noFill/>
    </a:ln>
  </c:spPr>
  <c:txPr>
    <a:bodyPr/>
    <a:lstStyle/>
    <a:p>
      <a:pPr>
        <a:defRPr sz="971" b="0" i="0" u="none" strike="noStrike" baseline="0">
          <a:solidFill>
            <a:schemeClr val="tx1"/>
          </a:solidFill>
          <a:latin typeface="Arial"/>
          <a:ea typeface="Arial"/>
          <a:cs typeface="Arial"/>
        </a:defRPr>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71C432-0BC0-43B6-84B2-8F14E584CFE5}" type="doc">
      <dgm:prSet loTypeId="urn:microsoft.com/office/officeart/2005/8/layout/radial1" loCatId="relationship" qsTypeId="urn:microsoft.com/office/officeart/2005/8/quickstyle/simple1" qsCatId="simple" csTypeId="urn:microsoft.com/office/officeart/2005/8/colors/accent1_2" csCatId="accent1" phldr="1"/>
      <dgm:spPr/>
    </dgm:pt>
    <dgm:pt modelId="{FC213D7A-A01D-450E-B819-635AC59BC9A1}">
      <dgm:prSet/>
      <dgm:spPr>
        <a:solidFill>
          <a:schemeClr val="tx1">
            <a:lumMod val="50000"/>
            <a:lumOff val="50000"/>
          </a:schemeClr>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rPr>
            <a:t>Capacity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rPr>
            <a:t>Building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bg1"/>
              </a:solidFill>
              <a:effectLst/>
              <a:latin typeface="Arial" charset="0"/>
            </a:rPr>
            <a:t>Areas</a:t>
          </a:r>
        </a:p>
      </dgm:t>
    </dgm:pt>
    <dgm:pt modelId="{590D0129-D76C-4519-9170-28DC42EFA2AA}" type="parTrans" cxnId="{42E77E37-E5A7-416F-80EF-6FBD46365BFF}">
      <dgm:prSet/>
      <dgm:spPr/>
      <dgm:t>
        <a:bodyPr/>
        <a:lstStyle/>
        <a:p>
          <a:endParaRPr lang="en-GB"/>
        </a:p>
      </dgm:t>
    </dgm:pt>
    <dgm:pt modelId="{749432A6-6A98-407B-B48D-2157F0B6C003}" type="sibTrans" cxnId="{42E77E37-E5A7-416F-80EF-6FBD46365BFF}">
      <dgm:prSet/>
      <dgm:spPr/>
      <dgm:t>
        <a:bodyPr/>
        <a:lstStyle/>
        <a:p>
          <a:endParaRPr lang="en-GB"/>
        </a:p>
      </dgm:t>
    </dgm:pt>
    <dgm:pt modelId="{17954CD6-939F-4D20-8B2D-C2746E9172B9}">
      <dgm:prSet custT="1"/>
      <dgm:spPr>
        <a:solidFill>
          <a:srgbClr val="C000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rPr>
            <a:t>Preparation</a:t>
          </a:r>
        </a:p>
      </dgm:t>
    </dgm:pt>
    <dgm:pt modelId="{B688DD71-4704-48BC-9CA3-3984B72A50DB}" type="parTrans" cxnId="{987867AC-C770-4292-9D19-28353862A49B}">
      <dgm:prSet/>
      <dgm:spPr/>
      <dgm:t>
        <a:bodyPr/>
        <a:lstStyle/>
        <a:p>
          <a:endParaRPr lang="en-GB"/>
        </a:p>
      </dgm:t>
    </dgm:pt>
    <dgm:pt modelId="{B541B302-2BCC-4255-A60E-81443D6C0D06}" type="sibTrans" cxnId="{987867AC-C770-4292-9D19-28353862A49B}">
      <dgm:prSet/>
      <dgm:spPr/>
      <dgm:t>
        <a:bodyPr/>
        <a:lstStyle/>
        <a:p>
          <a:endParaRPr lang="en-GB"/>
        </a:p>
      </dgm:t>
    </dgm:pt>
    <dgm:pt modelId="{DE1B9014-0A66-4C5E-8625-593A4ACD30F1}">
      <dgm:prSet custT="1"/>
      <dgm:spPr>
        <a:solidFill>
          <a:srgbClr val="C000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rPr>
            <a:t>Trainers</a:t>
          </a:r>
        </a:p>
      </dgm:t>
    </dgm:pt>
    <dgm:pt modelId="{C5363FD4-7372-44A2-8DD6-77DDA3F46464}" type="parTrans" cxnId="{FEA527E4-5A8F-4BD1-92A6-12F14095899D}">
      <dgm:prSet/>
      <dgm:spPr/>
      <dgm:t>
        <a:bodyPr/>
        <a:lstStyle/>
        <a:p>
          <a:endParaRPr lang="en-GB"/>
        </a:p>
      </dgm:t>
    </dgm:pt>
    <dgm:pt modelId="{2EBA515D-7904-49A5-BD5B-261A26B0D5A4}" type="sibTrans" cxnId="{FEA527E4-5A8F-4BD1-92A6-12F14095899D}">
      <dgm:prSet/>
      <dgm:spPr/>
      <dgm:t>
        <a:bodyPr/>
        <a:lstStyle/>
        <a:p>
          <a:endParaRPr lang="en-GB"/>
        </a:p>
      </dgm:t>
    </dgm:pt>
    <dgm:pt modelId="{41F596A2-D24C-4111-87E7-FC2F4AE842AB}">
      <dgm:prSet custT="1"/>
      <dgm:spPr>
        <a:solidFill>
          <a:srgbClr val="C000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rPr>
            <a:t>Training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rPr>
            <a:t>material</a:t>
          </a:r>
        </a:p>
      </dgm:t>
    </dgm:pt>
    <dgm:pt modelId="{F55D580C-A143-47B7-8C52-174C0BFED415}" type="parTrans" cxnId="{273ECEA5-BC5B-4A02-B162-5EA929FC87CA}">
      <dgm:prSet/>
      <dgm:spPr/>
      <dgm:t>
        <a:bodyPr/>
        <a:lstStyle/>
        <a:p>
          <a:endParaRPr lang="en-GB"/>
        </a:p>
      </dgm:t>
    </dgm:pt>
    <dgm:pt modelId="{0BAB9574-698F-4E9F-A2C0-4E4AFB9528E2}" type="sibTrans" cxnId="{273ECEA5-BC5B-4A02-B162-5EA929FC87CA}">
      <dgm:prSet/>
      <dgm:spPr/>
      <dgm:t>
        <a:bodyPr/>
        <a:lstStyle/>
        <a:p>
          <a:endParaRPr lang="en-GB"/>
        </a:p>
      </dgm:t>
    </dgm:pt>
    <dgm:pt modelId="{0680FB76-1139-484A-92B9-0117F012E767}">
      <dgm:prSet custT="1"/>
      <dgm:spPr>
        <a:solidFill>
          <a:srgbClr val="C000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rPr>
            <a:t>Training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rPr>
            <a:t>Content 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rPr>
            <a:t>Infectious diseases</a:t>
          </a:r>
        </a:p>
      </dgm:t>
    </dgm:pt>
    <dgm:pt modelId="{E2BA56B1-926C-4119-990B-502A012BEF9D}" type="parTrans" cxnId="{5782C872-FBFC-46B9-BEDF-CF8415A46F8F}">
      <dgm:prSet/>
      <dgm:spPr/>
      <dgm:t>
        <a:bodyPr/>
        <a:lstStyle/>
        <a:p>
          <a:endParaRPr lang="en-GB"/>
        </a:p>
      </dgm:t>
    </dgm:pt>
    <dgm:pt modelId="{CAC1002D-24A6-4DFF-8C69-29D4A2B1C714}" type="sibTrans" cxnId="{5782C872-FBFC-46B9-BEDF-CF8415A46F8F}">
      <dgm:prSet/>
      <dgm:spPr/>
      <dgm:t>
        <a:bodyPr/>
        <a:lstStyle/>
        <a:p>
          <a:endParaRPr lang="en-GB"/>
        </a:p>
      </dgm:t>
    </dgm:pt>
    <dgm:pt modelId="{57234E1C-CDE3-4778-A700-4C9C730ED73D}">
      <dgm:prSet custT="1"/>
      <dgm:spPr>
        <a:solidFill>
          <a:srgbClr val="C000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rPr>
            <a:t>Training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rPr>
            <a:t>Content 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rPr>
            <a:t>Communication</a:t>
          </a:r>
          <a:endParaRPr kumimoji="0" lang="th-TH" sz="1200" b="1" i="0" u="none" strike="noStrike" cap="none" normalizeH="0" baseline="0" dirty="0" smtClean="0">
            <a:ln>
              <a:noFill/>
            </a:ln>
            <a:solidFill>
              <a:schemeClr val="bg1"/>
            </a:solidFill>
            <a:effectLst/>
            <a:latin typeface="Arial" charset="0"/>
          </a:endParaRPr>
        </a:p>
      </dgm:t>
    </dgm:pt>
    <dgm:pt modelId="{11D3C0D6-4B8A-4D06-A252-711F7366B10E}" type="parTrans" cxnId="{BCB74659-C65A-471C-AD6F-71EBB0B6566A}">
      <dgm:prSet/>
      <dgm:spPr/>
      <dgm:t>
        <a:bodyPr/>
        <a:lstStyle/>
        <a:p>
          <a:endParaRPr lang="en-GB"/>
        </a:p>
      </dgm:t>
    </dgm:pt>
    <dgm:pt modelId="{3B38FF56-5977-471E-B775-1437E91308A1}" type="sibTrans" cxnId="{BCB74659-C65A-471C-AD6F-71EBB0B6566A}">
      <dgm:prSet/>
      <dgm:spPr/>
      <dgm:t>
        <a:bodyPr/>
        <a:lstStyle/>
        <a:p>
          <a:endParaRPr lang="en-GB"/>
        </a:p>
      </dgm:t>
    </dgm:pt>
    <dgm:pt modelId="{E55DEC1E-E33E-4C03-A366-BEC67709966B}">
      <dgm:prSet custT="1"/>
      <dgm:spPr>
        <a:solidFill>
          <a:srgbClr val="C000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rPr>
            <a:t>Ability to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rPr>
            <a:t>implement</a:t>
          </a:r>
          <a:endParaRPr kumimoji="0" lang="th-TH" sz="1200" b="1" i="0" u="none" strike="noStrike" cap="none" normalizeH="0" baseline="0" dirty="0" smtClean="0">
            <a:ln>
              <a:noFill/>
            </a:ln>
            <a:solidFill>
              <a:schemeClr val="bg1"/>
            </a:solidFill>
            <a:effectLst/>
            <a:latin typeface="Arial" charset="0"/>
          </a:endParaRPr>
        </a:p>
      </dgm:t>
    </dgm:pt>
    <dgm:pt modelId="{A93FF5A8-CE2C-49AE-8F54-3BA1CC147E29}" type="parTrans" cxnId="{A6369FCC-7992-4238-AB2E-7EDC371F2F9B}">
      <dgm:prSet/>
      <dgm:spPr/>
      <dgm:t>
        <a:bodyPr/>
        <a:lstStyle/>
        <a:p>
          <a:endParaRPr lang="en-GB"/>
        </a:p>
      </dgm:t>
    </dgm:pt>
    <dgm:pt modelId="{BDBCA37B-692B-44FE-A8DD-A08B0B1983DE}" type="sibTrans" cxnId="{A6369FCC-7992-4238-AB2E-7EDC371F2F9B}">
      <dgm:prSet/>
      <dgm:spPr/>
      <dgm:t>
        <a:bodyPr/>
        <a:lstStyle/>
        <a:p>
          <a:endParaRPr lang="en-GB"/>
        </a:p>
      </dgm:t>
    </dgm:pt>
    <dgm:pt modelId="{8E7D4199-2F89-4A0B-923C-DFD5C1DB144A}" type="pres">
      <dgm:prSet presAssocID="{D271C432-0BC0-43B6-84B2-8F14E584CFE5}" presName="cycle" presStyleCnt="0">
        <dgm:presLayoutVars>
          <dgm:chMax val="1"/>
          <dgm:dir/>
          <dgm:animLvl val="ctr"/>
          <dgm:resizeHandles val="exact"/>
        </dgm:presLayoutVars>
      </dgm:prSet>
      <dgm:spPr/>
    </dgm:pt>
    <dgm:pt modelId="{9E314C05-B7B4-4E35-9AB0-1D8FBDB45A8E}" type="pres">
      <dgm:prSet presAssocID="{FC213D7A-A01D-450E-B819-635AC59BC9A1}" presName="centerShape" presStyleLbl="node0" presStyleIdx="0" presStyleCnt="1"/>
      <dgm:spPr/>
      <dgm:t>
        <a:bodyPr/>
        <a:lstStyle/>
        <a:p>
          <a:endParaRPr lang="en-GB"/>
        </a:p>
      </dgm:t>
    </dgm:pt>
    <dgm:pt modelId="{3D3134B6-0708-4445-AFEF-18AB7CC31DC3}" type="pres">
      <dgm:prSet presAssocID="{B688DD71-4704-48BC-9CA3-3984B72A50DB}" presName="Name9" presStyleLbl="parChTrans1D2" presStyleIdx="0" presStyleCnt="6"/>
      <dgm:spPr/>
      <dgm:t>
        <a:bodyPr/>
        <a:lstStyle/>
        <a:p>
          <a:endParaRPr lang="en-GB"/>
        </a:p>
      </dgm:t>
    </dgm:pt>
    <dgm:pt modelId="{62E242CE-6311-402E-BB64-00D5C737F591}" type="pres">
      <dgm:prSet presAssocID="{B688DD71-4704-48BC-9CA3-3984B72A50DB}" presName="connTx" presStyleLbl="parChTrans1D2" presStyleIdx="0" presStyleCnt="6"/>
      <dgm:spPr/>
      <dgm:t>
        <a:bodyPr/>
        <a:lstStyle/>
        <a:p>
          <a:endParaRPr lang="en-GB"/>
        </a:p>
      </dgm:t>
    </dgm:pt>
    <dgm:pt modelId="{810897BE-AC37-4450-AF51-B5CD0690A42F}" type="pres">
      <dgm:prSet presAssocID="{17954CD6-939F-4D20-8B2D-C2746E9172B9}" presName="node" presStyleLbl="node1" presStyleIdx="0" presStyleCnt="6">
        <dgm:presLayoutVars>
          <dgm:bulletEnabled val="1"/>
        </dgm:presLayoutVars>
      </dgm:prSet>
      <dgm:spPr/>
      <dgm:t>
        <a:bodyPr/>
        <a:lstStyle/>
        <a:p>
          <a:endParaRPr lang="en-GB"/>
        </a:p>
      </dgm:t>
    </dgm:pt>
    <dgm:pt modelId="{1BB5D417-FC1C-4790-852F-CA02862F1C47}" type="pres">
      <dgm:prSet presAssocID="{C5363FD4-7372-44A2-8DD6-77DDA3F46464}" presName="Name9" presStyleLbl="parChTrans1D2" presStyleIdx="1" presStyleCnt="6"/>
      <dgm:spPr/>
      <dgm:t>
        <a:bodyPr/>
        <a:lstStyle/>
        <a:p>
          <a:endParaRPr lang="en-GB"/>
        </a:p>
      </dgm:t>
    </dgm:pt>
    <dgm:pt modelId="{6026B74A-CC66-48D5-91D3-465EE21053DB}" type="pres">
      <dgm:prSet presAssocID="{C5363FD4-7372-44A2-8DD6-77DDA3F46464}" presName="connTx" presStyleLbl="parChTrans1D2" presStyleIdx="1" presStyleCnt="6"/>
      <dgm:spPr/>
      <dgm:t>
        <a:bodyPr/>
        <a:lstStyle/>
        <a:p>
          <a:endParaRPr lang="en-GB"/>
        </a:p>
      </dgm:t>
    </dgm:pt>
    <dgm:pt modelId="{29CC35D6-55E0-4009-A80B-8677E1EADA6C}" type="pres">
      <dgm:prSet presAssocID="{DE1B9014-0A66-4C5E-8625-593A4ACD30F1}" presName="node" presStyleLbl="node1" presStyleIdx="1" presStyleCnt="6">
        <dgm:presLayoutVars>
          <dgm:bulletEnabled val="1"/>
        </dgm:presLayoutVars>
      </dgm:prSet>
      <dgm:spPr/>
      <dgm:t>
        <a:bodyPr/>
        <a:lstStyle/>
        <a:p>
          <a:endParaRPr lang="en-GB"/>
        </a:p>
      </dgm:t>
    </dgm:pt>
    <dgm:pt modelId="{DB7A6C88-51A7-4830-A06C-2C2CDBE14E61}" type="pres">
      <dgm:prSet presAssocID="{F55D580C-A143-47B7-8C52-174C0BFED415}" presName="Name9" presStyleLbl="parChTrans1D2" presStyleIdx="2" presStyleCnt="6"/>
      <dgm:spPr/>
      <dgm:t>
        <a:bodyPr/>
        <a:lstStyle/>
        <a:p>
          <a:endParaRPr lang="en-GB"/>
        </a:p>
      </dgm:t>
    </dgm:pt>
    <dgm:pt modelId="{5EBC6852-C9C4-45E0-BD3F-0E48075B8685}" type="pres">
      <dgm:prSet presAssocID="{F55D580C-A143-47B7-8C52-174C0BFED415}" presName="connTx" presStyleLbl="parChTrans1D2" presStyleIdx="2" presStyleCnt="6"/>
      <dgm:spPr/>
      <dgm:t>
        <a:bodyPr/>
        <a:lstStyle/>
        <a:p>
          <a:endParaRPr lang="en-GB"/>
        </a:p>
      </dgm:t>
    </dgm:pt>
    <dgm:pt modelId="{C27A55C4-A824-4AF3-B7FB-8DA7DA122FC4}" type="pres">
      <dgm:prSet presAssocID="{41F596A2-D24C-4111-87E7-FC2F4AE842AB}" presName="node" presStyleLbl="node1" presStyleIdx="2" presStyleCnt="6">
        <dgm:presLayoutVars>
          <dgm:bulletEnabled val="1"/>
        </dgm:presLayoutVars>
      </dgm:prSet>
      <dgm:spPr/>
      <dgm:t>
        <a:bodyPr/>
        <a:lstStyle/>
        <a:p>
          <a:endParaRPr lang="en-GB"/>
        </a:p>
      </dgm:t>
    </dgm:pt>
    <dgm:pt modelId="{94047CA5-084D-4571-8822-4433F709E63A}" type="pres">
      <dgm:prSet presAssocID="{E2BA56B1-926C-4119-990B-502A012BEF9D}" presName="Name9" presStyleLbl="parChTrans1D2" presStyleIdx="3" presStyleCnt="6"/>
      <dgm:spPr/>
      <dgm:t>
        <a:bodyPr/>
        <a:lstStyle/>
        <a:p>
          <a:endParaRPr lang="en-GB"/>
        </a:p>
      </dgm:t>
    </dgm:pt>
    <dgm:pt modelId="{913FB693-4D3E-483A-B956-6DBE16DCF45B}" type="pres">
      <dgm:prSet presAssocID="{E2BA56B1-926C-4119-990B-502A012BEF9D}" presName="connTx" presStyleLbl="parChTrans1D2" presStyleIdx="3" presStyleCnt="6"/>
      <dgm:spPr/>
      <dgm:t>
        <a:bodyPr/>
        <a:lstStyle/>
        <a:p>
          <a:endParaRPr lang="en-GB"/>
        </a:p>
      </dgm:t>
    </dgm:pt>
    <dgm:pt modelId="{3E81DD5C-481D-4924-93A1-98FAEC94E812}" type="pres">
      <dgm:prSet presAssocID="{0680FB76-1139-484A-92B9-0117F012E767}" presName="node" presStyleLbl="node1" presStyleIdx="3" presStyleCnt="6">
        <dgm:presLayoutVars>
          <dgm:bulletEnabled val="1"/>
        </dgm:presLayoutVars>
      </dgm:prSet>
      <dgm:spPr/>
      <dgm:t>
        <a:bodyPr/>
        <a:lstStyle/>
        <a:p>
          <a:endParaRPr lang="en-GB"/>
        </a:p>
      </dgm:t>
    </dgm:pt>
    <dgm:pt modelId="{79AC8A20-8D2C-4E90-8B2D-FE7E5C7D52B7}" type="pres">
      <dgm:prSet presAssocID="{11D3C0D6-4B8A-4D06-A252-711F7366B10E}" presName="Name9" presStyleLbl="parChTrans1D2" presStyleIdx="4" presStyleCnt="6"/>
      <dgm:spPr/>
      <dgm:t>
        <a:bodyPr/>
        <a:lstStyle/>
        <a:p>
          <a:endParaRPr lang="en-GB"/>
        </a:p>
      </dgm:t>
    </dgm:pt>
    <dgm:pt modelId="{D23449B1-F8B6-4F46-9C6C-03367AE65EA3}" type="pres">
      <dgm:prSet presAssocID="{11D3C0D6-4B8A-4D06-A252-711F7366B10E}" presName="connTx" presStyleLbl="parChTrans1D2" presStyleIdx="4" presStyleCnt="6"/>
      <dgm:spPr/>
      <dgm:t>
        <a:bodyPr/>
        <a:lstStyle/>
        <a:p>
          <a:endParaRPr lang="en-GB"/>
        </a:p>
      </dgm:t>
    </dgm:pt>
    <dgm:pt modelId="{3F7F6866-FA07-4007-8326-D633CA5B3865}" type="pres">
      <dgm:prSet presAssocID="{57234E1C-CDE3-4778-A700-4C9C730ED73D}" presName="node" presStyleLbl="node1" presStyleIdx="4" presStyleCnt="6">
        <dgm:presLayoutVars>
          <dgm:bulletEnabled val="1"/>
        </dgm:presLayoutVars>
      </dgm:prSet>
      <dgm:spPr/>
      <dgm:t>
        <a:bodyPr/>
        <a:lstStyle/>
        <a:p>
          <a:endParaRPr lang="en-GB"/>
        </a:p>
      </dgm:t>
    </dgm:pt>
    <dgm:pt modelId="{2A3D0850-C25F-4C41-9631-E397B541D31D}" type="pres">
      <dgm:prSet presAssocID="{A93FF5A8-CE2C-49AE-8F54-3BA1CC147E29}" presName="Name9" presStyleLbl="parChTrans1D2" presStyleIdx="5" presStyleCnt="6"/>
      <dgm:spPr/>
      <dgm:t>
        <a:bodyPr/>
        <a:lstStyle/>
        <a:p>
          <a:endParaRPr lang="en-GB"/>
        </a:p>
      </dgm:t>
    </dgm:pt>
    <dgm:pt modelId="{C3A39A2D-C909-4E5A-BBB7-6C2689688191}" type="pres">
      <dgm:prSet presAssocID="{A93FF5A8-CE2C-49AE-8F54-3BA1CC147E29}" presName="connTx" presStyleLbl="parChTrans1D2" presStyleIdx="5" presStyleCnt="6"/>
      <dgm:spPr/>
      <dgm:t>
        <a:bodyPr/>
        <a:lstStyle/>
        <a:p>
          <a:endParaRPr lang="en-GB"/>
        </a:p>
      </dgm:t>
    </dgm:pt>
    <dgm:pt modelId="{5C32BE5E-BB73-4D0C-B622-8DED9642AC84}" type="pres">
      <dgm:prSet presAssocID="{E55DEC1E-E33E-4C03-A366-BEC67709966B}" presName="node" presStyleLbl="node1" presStyleIdx="5" presStyleCnt="6">
        <dgm:presLayoutVars>
          <dgm:bulletEnabled val="1"/>
        </dgm:presLayoutVars>
      </dgm:prSet>
      <dgm:spPr/>
      <dgm:t>
        <a:bodyPr/>
        <a:lstStyle/>
        <a:p>
          <a:endParaRPr lang="en-GB"/>
        </a:p>
      </dgm:t>
    </dgm:pt>
  </dgm:ptLst>
  <dgm:cxnLst>
    <dgm:cxn modelId="{C23E23DB-A1CF-4133-841F-159E4C0AB749}" type="presOf" srcId="{E2BA56B1-926C-4119-990B-502A012BEF9D}" destId="{913FB693-4D3E-483A-B956-6DBE16DCF45B}" srcOrd="1" destOrd="0" presId="urn:microsoft.com/office/officeart/2005/8/layout/radial1"/>
    <dgm:cxn modelId="{BFC467ED-1C7C-40E7-ADEF-50D0E0EA2ED1}" type="presOf" srcId="{A93FF5A8-CE2C-49AE-8F54-3BA1CC147E29}" destId="{2A3D0850-C25F-4C41-9631-E397B541D31D}" srcOrd="0" destOrd="0" presId="urn:microsoft.com/office/officeart/2005/8/layout/radial1"/>
    <dgm:cxn modelId="{BB460781-5C31-49B5-95B8-68BA23B4CA15}" type="presOf" srcId="{57234E1C-CDE3-4778-A700-4C9C730ED73D}" destId="{3F7F6866-FA07-4007-8326-D633CA5B3865}" srcOrd="0" destOrd="0" presId="urn:microsoft.com/office/officeart/2005/8/layout/radial1"/>
    <dgm:cxn modelId="{273ECEA5-BC5B-4A02-B162-5EA929FC87CA}" srcId="{FC213D7A-A01D-450E-B819-635AC59BC9A1}" destId="{41F596A2-D24C-4111-87E7-FC2F4AE842AB}" srcOrd="2" destOrd="0" parTransId="{F55D580C-A143-47B7-8C52-174C0BFED415}" sibTransId="{0BAB9574-698F-4E9F-A2C0-4E4AFB9528E2}"/>
    <dgm:cxn modelId="{AE93DF67-84E6-4AEE-A695-6FDBEC24B243}" type="presOf" srcId="{C5363FD4-7372-44A2-8DD6-77DDA3F46464}" destId="{6026B74A-CC66-48D5-91D3-465EE21053DB}" srcOrd="1" destOrd="0" presId="urn:microsoft.com/office/officeart/2005/8/layout/radial1"/>
    <dgm:cxn modelId="{FDAC2941-D911-4100-8F5D-E639A77B3367}" type="presOf" srcId="{FC213D7A-A01D-450E-B819-635AC59BC9A1}" destId="{9E314C05-B7B4-4E35-9AB0-1D8FBDB45A8E}" srcOrd="0" destOrd="0" presId="urn:microsoft.com/office/officeart/2005/8/layout/radial1"/>
    <dgm:cxn modelId="{12DDD967-3402-439E-A28F-01DB3CB1DE7C}" type="presOf" srcId="{11D3C0D6-4B8A-4D06-A252-711F7366B10E}" destId="{D23449B1-F8B6-4F46-9C6C-03367AE65EA3}" srcOrd="1" destOrd="0" presId="urn:microsoft.com/office/officeart/2005/8/layout/radial1"/>
    <dgm:cxn modelId="{82E78925-9A18-42DA-87E7-8E07B38160DE}" type="presOf" srcId="{D271C432-0BC0-43B6-84B2-8F14E584CFE5}" destId="{8E7D4199-2F89-4A0B-923C-DFD5C1DB144A}" srcOrd="0" destOrd="0" presId="urn:microsoft.com/office/officeart/2005/8/layout/radial1"/>
    <dgm:cxn modelId="{08D785E6-2868-42AA-9092-9F48F74794DE}" type="presOf" srcId="{11D3C0D6-4B8A-4D06-A252-711F7366B10E}" destId="{79AC8A20-8D2C-4E90-8B2D-FE7E5C7D52B7}" srcOrd="0" destOrd="0" presId="urn:microsoft.com/office/officeart/2005/8/layout/radial1"/>
    <dgm:cxn modelId="{FEA527E4-5A8F-4BD1-92A6-12F14095899D}" srcId="{FC213D7A-A01D-450E-B819-635AC59BC9A1}" destId="{DE1B9014-0A66-4C5E-8625-593A4ACD30F1}" srcOrd="1" destOrd="0" parTransId="{C5363FD4-7372-44A2-8DD6-77DDA3F46464}" sibTransId="{2EBA515D-7904-49A5-BD5B-261A26B0D5A4}"/>
    <dgm:cxn modelId="{BCB74659-C65A-471C-AD6F-71EBB0B6566A}" srcId="{FC213D7A-A01D-450E-B819-635AC59BC9A1}" destId="{57234E1C-CDE3-4778-A700-4C9C730ED73D}" srcOrd="4" destOrd="0" parTransId="{11D3C0D6-4B8A-4D06-A252-711F7366B10E}" sibTransId="{3B38FF56-5977-471E-B775-1437E91308A1}"/>
    <dgm:cxn modelId="{987867AC-C770-4292-9D19-28353862A49B}" srcId="{FC213D7A-A01D-450E-B819-635AC59BC9A1}" destId="{17954CD6-939F-4D20-8B2D-C2746E9172B9}" srcOrd="0" destOrd="0" parTransId="{B688DD71-4704-48BC-9CA3-3984B72A50DB}" sibTransId="{B541B302-2BCC-4255-A60E-81443D6C0D06}"/>
    <dgm:cxn modelId="{2BDC2EAD-3A33-4249-9FBD-84984E991EF1}" type="presOf" srcId="{B688DD71-4704-48BC-9CA3-3984B72A50DB}" destId="{3D3134B6-0708-4445-AFEF-18AB7CC31DC3}" srcOrd="0" destOrd="0" presId="urn:microsoft.com/office/officeart/2005/8/layout/radial1"/>
    <dgm:cxn modelId="{4D1B05BC-ABBF-4268-AA56-BF91E9796B17}" type="presOf" srcId="{17954CD6-939F-4D20-8B2D-C2746E9172B9}" destId="{810897BE-AC37-4450-AF51-B5CD0690A42F}" srcOrd="0" destOrd="0" presId="urn:microsoft.com/office/officeart/2005/8/layout/radial1"/>
    <dgm:cxn modelId="{B02A5478-F743-4E76-8EED-ED230F4C9D18}" type="presOf" srcId="{A93FF5A8-CE2C-49AE-8F54-3BA1CC147E29}" destId="{C3A39A2D-C909-4E5A-BBB7-6C2689688191}" srcOrd="1" destOrd="0" presId="urn:microsoft.com/office/officeart/2005/8/layout/radial1"/>
    <dgm:cxn modelId="{25767C2A-92B3-4376-87C8-3906580462DE}" type="presOf" srcId="{E55DEC1E-E33E-4C03-A366-BEC67709966B}" destId="{5C32BE5E-BB73-4D0C-B622-8DED9642AC84}" srcOrd="0" destOrd="0" presId="urn:microsoft.com/office/officeart/2005/8/layout/radial1"/>
    <dgm:cxn modelId="{5782C872-FBFC-46B9-BEDF-CF8415A46F8F}" srcId="{FC213D7A-A01D-450E-B819-635AC59BC9A1}" destId="{0680FB76-1139-484A-92B9-0117F012E767}" srcOrd="3" destOrd="0" parTransId="{E2BA56B1-926C-4119-990B-502A012BEF9D}" sibTransId="{CAC1002D-24A6-4DFF-8C69-29D4A2B1C714}"/>
    <dgm:cxn modelId="{BC1BD14D-AE82-4D81-B7B4-7A4B2ED856A9}" type="presOf" srcId="{E2BA56B1-926C-4119-990B-502A012BEF9D}" destId="{94047CA5-084D-4571-8822-4433F709E63A}" srcOrd="0" destOrd="0" presId="urn:microsoft.com/office/officeart/2005/8/layout/radial1"/>
    <dgm:cxn modelId="{2E6EB19E-501C-4C63-8454-E1C477AFA45C}" type="presOf" srcId="{F55D580C-A143-47B7-8C52-174C0BFED415}" destId="{5EBC6852-C9C4-45E0-BD3F-0E48075B8685}" srcOrd="1" destOrd="0" presId="urn:microsoft.com/office/officeart/2005/8/layout/radial1"/>
    <dgm:cxn modelId="{055A6DD8-3D1C-4034-ACCE-B5813965D621}" type="presOf" srcId="{DE1B9014-0A66-4C5E-8625-593A4ACD30F1}" destId="{29CC35D6-55E0-4009-A80B-8677E1EADA6C}" srcOrd="0" destOrd="0" presId="urn:microsoft.com/office/officeart/2005/8/layout/radial1"/>
    <dgm:cxn modelId="{77C07AF3-5BCA-4A12-9CD7-75E2ABCD7DEB}" type="presOf" srcId="{F55D580C-A143-47B7-8C52-174C0BFED415}" destId="{DB7A6C88-51A7-4830-A06C-2C2CDBE14E61}" srcOrd="0" destOrd="0" presId="urn:microsoft.com/office/officeart/2005/8/layout/radial1"/>
    <dgm:cxn modelId="{6D8A3F09-E37E-4A60-8D5F-1646BBB3DBF2}" type="presOf" srcId="{0680FB76-1139-484A-92B9-0117F012E767}" destId="{3E81DD5C-481D-4924-93A1-98FAEC94E812}" srcOrd="0" destOrd="0" presId="urn:microsoft.com/office/officeart/2005/8/layout/radial1"/>
    <dgm:cxn modelId="{C324E93E-B0B1-43CA-8E74-4453252DF8CF}" type="presOf" srcId="{C5363FD4-7372-44A2-8DD6-77DDA3F46464}" destId="{1BB5D417-FC1C-4790-852F-CA02862F1C47}" srcOrd="0" destOrd="0" presId="urn:microsoft.com/office/officeart/2005/8/layout/radial1"/>
    <dgm:cxn modelId="{1C736D24-13A5-435A-B7C9-462328A6B65A}" type="presOf" srcId="{41F596A2-D24C-4111-87E7-FC2F4AE842AB}" destId="{C27A55C4-A824-4AF3-B7FB-8DA7DA122FC4}" srcOrd="0" destOrd="0" presId="urn:microsoft.com/office/officeart/2005/8/layout/radial1"/>
    <dgm:cxn modelId="{42E77E37-E5A7-416F-80EF-6FBD46365BFF}" srcId="{D271C432-0BC0-43B6-84B2-8F14E584CFE5}" destId="{FC213D7A-A01D-450E-B819-635AC59BC9A1}" srcOrd="0" destOrd="0" parTransId="{590D0129-D76C-4519-9170-28DC42EFA2AA}" sibTransId="{749432A6-6A98-407B-B48D-2157F0B6C003}"/>
    <dgm:cxn modelId="{D6A8A4C9-4D48-497E-971E-9A8D8807FBA6}" type="presOf" srcId="{B688DD71-4704-48BC-9CA3-3984B72A50DB}" destId="{62E242CE-6311-402E-BB64-00D5C737F591}" srcOrd="1" destOrd="0" presId="urn:microsoft.com/office/officeart/2005/8/layout/radial1"/>
    <dgm:cxn modelId="{A6369FCC-7992-4238-AB2E-7EDC371F2F9B}" srcId="{FC213D7A-A01D-450E-B819-635AC59BC9A1}" destId="{E55DEC1E-E33E-4C03-A366-BEC67709966B}" srcOrd="5" destOrd="0" parTransId="{A93FF5A8-CE2C-49AE-8F54-3BA1CC147E29}" sibTransId="{BDBCA37B-692B-44FE-A8DD-A08B0B1983DE}"/>
    <dgm:cxn modelId="{BD180707-1719-4D59-BE9E-8706529D56E4}" type="presParOf" srcId="{8E7D4199-2F89-4A0B-923C-DFD5C1DB144A}" destId="{9E314C05-B7B4-4E35-9AB0-1D8FBDB45A8E}" srcOrd="0" destOrd="0" presId="urn:microsoft.com/office/officeart/2005/8/layout/radial1"/>
    <dgm:cxn modelId="{9123B15B-5BB9-43D5-924C-892D00AD876C}" type="presParOf" srcId="{8E7D4199-2F89-4A0B-923C-DFD5C1DB144A}" destId="{3D3134B6-0708-4445-AFEF-18AB7CC31DC3}" srcOrd="1" destOrd="0" presId="urn:microsoft.com/office/officeart/2005/8/layout/radial1"/>
    <dgm:cxn modelId="{08B3C9AC-2895-47FF-9910-033A106158EC}" type="presParOf" srcId="{3D3134B6-0708-4445-AFEF-18AB7CC31DC3}" destId="{62E242CE-6311-402E-BB64-00D5C737F591}" srcOrd="0" destOrd="0" presId="urn:microsoft.com/office/officeart/2005/8/layout/radial1"/>
    <dgm:cxn modelId="{C96D2433-03E5-4181-810F-7C4ABEA23A9E}" type="presParOf" srcId="{8E7D4199-2F89-4A0B-923C-DFD5C1DB144A}" destId="{810897BE-AC37-4450-AF51-B5CD0690A42F}" srcOrd="2" destOrd="0" presId="urn:microsoft.com/office/officeart/2005/8/layout/radial1"/>
    <dgm:cxn modelId="{592A9E1B-0F33-4584-B9DF-FDB6B5FC5A0E}" type="presParOf" srcId="{8E7D4199-2F89-4A0B-923C-DFD5C1DB144A}" destId="{1BB5D417-FC1C-4790-852F-CA02862F1C47}" srcOrd="3" destOrd="0" presId="urn:microsoft.com/office/officeart/2005/8/layout/radial1"/>
    <dgm:cxn modelId="{1BEA4F8A-5E7C-4588-9CDC-ED1E384E9AB4}" type="presParOf" srcId="{1BB5D417-FC1C-4790-852F-CA02862F1C47}" destId="{6026B74A-CC66-48D5-91D3-465EE21053DB}" srcOrd="0" destOrd="0" presId="urn:microsoft.com/office/officeart/2005/8/layout/radial1"/>
    <dgm:cxn modelId="{561BE520-0CEA-448B-82DF-E631DEA7014A}" type="presParOf" srcId="{8E7D4199-2F89-4A0B-923C-DFD5C1DB144A}" destId="{29CC35D6-55E0-4009-A80B-8677E1EADA6C}" srcOrd="4" destOrd="0" presId="urn:microsoft.com/office/officeart/2005/8/layout/radial1"/>
    <dgm:cxn modelId="{8F251ACB-FAD1-4B76-B1CE-8D7C6A9CFF46}" type="presParOf" srcId="{8E7D4199-2F89-4A0B-923C-DFD5C1DB144A}" destId="{DB7A6C88-51A7-4830-A06C-2C2CDBE14E61}" srcOrd="5" destOrd="0" presId="urn:microsoft.com/office/officeart/2005/8/layout/radial1"/>
    <dgm:cxn modelId="{F7717A03-255A-4862-AD54-E27468002F9F}" type="presParOf" srcId="{DB7A6C88-51A7-4830-A06C-2C2CDBE14E61}" destId="{5EBC6852-C9C4-45E0-BD3F-0E48075B8685}" srcOrd="0" destOrd="0" presId="urn:microsoft.com/office/officeart/2005/8/layout/radial1"/>
    <dgm:cxn modelId="{AAABAEB4-3D78-4499-ADCE-82EE7E03EEBC}" type="presParOf" srcId="{8E7D4199-2F89-4A0B-923C-DFD5C1DB144A}" destId="{C27A55C4-A824-4AF3-B7FB-8DA7DA122FC4}" srcOrd="6" destOrd="0" presId="urn:microsoft.com/office/officeart/2005/8/layout/radial1"/>
    <dgm:cxn modelId="{E356681F-1C5D-4D59-87CD-1808F4AEB6F1}" type="presParOf" srcId="{8E7D4199-2F89-4A0B-923C-DFD5C1DB144A}" destId="{94047CA5-084D-4571-8822-4433F709E63A}" srcOrd="7" destOrd="0" presId="urn:microsoft.com/office/officeart/2005/8/layout/radial1"/>
    <dgm:cxn modelId="{BDB8CF54-A393-4C22-8BA4-420ACC2D8DE9}" type="presParOf" srcId="{94047CA5-084D-4571-8822-4433F709E63A}" destId="{913FB693-4D3E-483A-B956-6DBE16DCF45B}" srcOrd="0" destOrd="0" presId="urn:microsoft.com/office/officeart/2005/8/layout/radial1"/>
    <dgm:cxn modelId="{DF5C57C2-443F-4408-AEE6-7610AB46463E}" type="presParOf" srcId="{8E7D4199-2F89-4A0B-923C-DFD5C1DB144A}" destId="{3E81DD5C-481D-4924-93A1-98FAEC94E812}" srcOrd="8" destOrd="0" presId="urn:microsoft.com/office/officeart/2005/8/layout/radial1"/>
    <dgm:cxn modelId="{223F3CBF-5636-452F-8BAD-BD7BA7AF07D2}" type="presParOf" srcId="{8E7D4199-2F89-4A0B-923C-DFD5C1DB144A}" destId="{79AC8A20-8D2C-4E90-8B2D-FE7E5C7D52B7}" srcOrd="9" destOrd="0" presId="urn:microsoft.com/office/officeart/2005/8/layout/radial1"/>
    <dgm:cxn modelId="{A70D30A6-5E65-41A6-91E3-710C404078E4}" type="presParOf" srcId="{79AC8A20-8D2C-4E90-8B2D-FE7E5C7D52B7}" destId="{D23449B1-F8B6-4F46-9C6C-03367AE65EA3}" srcOrd="0" destOrd="0" presId="urn:microsoft.com/office/officeart/2005/8/layout/radial1"/>
    <dgm:cxn modelId="{CB20C151-1CCA-4358-9899-81A09D4E83E5}" type="presParOf" srcId="{8E7D4199-2F89-4A0B-923C-DFD5C1DB144A}" destId="{3F7F6866-FA07-4007-8326-D633CA5B3865}" srcOrd="10" destOrd="0" presId="urn:microsoft.com/office/officeart/2005/8/layout/radial1"/>
    <dgm:cxn modelId="{4E0E454F-DC64-440C-859D-57FD3E4914E3}" type="presParOf" srcId="{8E7D4199-2F89-4A0B-923C-DFD5C1DB144A}" destId="{2A3D0850-C25F-4C41-9631-E397B541D31D}" srcOrd="11" destOrd="0" presId="urn:microsoft.com/office/officeart/2005/8/layout/radial1"/>
    <dgm:cxn modelId="{12522512-82F7-459E-986A-772A32BBE8E6}" type="presParOf" srcId="{2A3D0850-C25F-4C41-9631-E397B541D31D}" destId="{C3A39A2D-C909-4E5A-BBB7-6C2689688191}" srcOrd="0" destOrd="0" presId="urn:microsoft.com/office/officeart/2005/8/layout/radial1"/>
    <dgm:cxn modelId="{49C658AF-4454-4F5E-B44F-30425623DF52}" type="presParOf" srcId="{8E7D4199-2F89-4A0B-923C-DFD5C1DB144A}" destId="{5C32BE5E-BB73-4D0C-B622-8DED9642AC84}" srcOrd="12" destOrd="0" presId="urn:microsoft.com/office/officeart/2005/8/layout/radial1"/>
  </dgm:cxnLst>
  <dgm:bg>
    <a:noFill/>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314C05-B7B4-4E35-9AB0-1D8FBDB45A8E}">
      <dsp:nvSpPr>
        <dsp:cNvPr id="0" name=""/>
        <dsp:cNvSpPr/>
      </dsp:nvSpPr>
      <dsp:spPr>
        <a:xfrm>
          <a:off x="2025294" y="1776056"/>
          <a:ext cx="1350086" cy="1350086"/>
        </a:xfrm>
        <a:prstGeom prst="ellipse">
          <a:avLst/>
        </a:prstGeom>
        <a:solidFill>
          <a:schemeClr val="tx1">
            <a:lumMod val="50000"/>
            <a:lumOff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1" i="0" u="none" strike="noStrike" kern="1200" cap="none" normalizeH="0" baseline="0" dirty="0" smtClean="0">
              <a:ln>
                <a:noFill/>
              </a:ln>
              <a:solidFill>
                <a:schemeClr val="bg1"/>
              </a:solidFill>
              <a:effectLst/>
              <a:latin typeface="Arial" charset="0"/>
            </a:rPr>
            <a:t>Capacity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1" i="0" u="none" strike="noStrike" kern="1200" cap="none" normalizeH="0" baseline="0" dirty="0" smtClean="0">
              <a:ln>
                <a:noFill/>
              </a:ln>
              <a:solidFill>
                <a:schemeClr val="bg1"/>
              </a:solidFill>
              <a:effectLst/>
              <a:latin typeface="Arial" charset="0"/>
            </a:rPr>
            <a:t>Building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1" i="0" u="none" strike="noStrike" kern="1200" cap="none" normalizeH="0" baseline="0" dirty="0" smtClean="0">
              <a:ln>
                <a:noFill/>
              </a:ln>
              <a:solidFill>
                <a:schemeClr val="bg1"/>
              </a:solidFill>
              <a:effectLst/>
              <a:latin typeface="Arial" charset="0"/>
            </a:rPr>
            <a:t>Areas</a:t>
          </a:r>
        </a:p>
      </dsp:txBody>
      <dsp:txXfrm>
        <a:off x="2025294" y="1776056"/>
        <a:ext cx="1350086" cy="1350086"/>
      </dsp:txXfrm>
    </dsp:sp>
    <dsp:sp modelId="{3D3134B6-0708-4445-AFEF-18AB7CC31DC3}">
      <dsp:nvSpPr>
        <dsp:cNvPr id="0" name=""/>
        <dsp:cNvSpPr/>
      </dsp:nvSpPr>
      <dsp:spPr>
        <a:xfrm rot="16200000">
          <a:off x="2496297" y="1549518"/>
          <a:ext cx="408079" cy="44997"/>
        </a:xfrm>
        <a:custGeom>
          <a:avLst/>
          <a:gdLst/>
          <a:ahLst/>
          <a:cxnLst/>
          <a:rect l="0" t="0" r="0" b="0"/>
          <a:pathLst>
            <a:path>
              <a:moveTo>
                <a:pt x="0" y="22498"/>
              </a:moveTo>
              <a:lnTo>
                <a:pt x="408079" y="224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6200000">
        <a:off x="2690135" y="1561814"/>
        <a:ext cx="20403" cy="20403"/>
      </dsp:txXfrm>
    </dsp:sp>
    <dsp:sp modelId="{810897BE-AC37-4450-AF51-B5CD0690A42F}">
      <dsp:nvSpPr>
        <dsp:cNvPr id="0" name=""/>
        <dsp:cNvSpPr/>
      </dsp:nvSpPr>
      <dsp:spPr>
        <a:xfrm>
          <a:off x="2025294" y="17890"/>
          <a:ext cx="1350086" cy="1350086"/>
        </a:xfrm>
        <a:prstGeom prst="ellipse">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bg1"/>
              </a:solidFill>
              <a:effectLst/>
              <a:latin typeface="Arial" charset="0"/>
            </a:rPr>
            <a:t>Preparation</a:t>
          </a:r>
        </a:p>
      </dsp:txBody>
      <dsp:txXfrm>
        <a:off x="2025294" y="17890"/>
        <a:ext cx="1350086" cy="1350086"/>
      </dsp:txXfrm>
    </dsp:sp>
    <dsp:sp modelId="{1BB5D417-FC1C-4790-852F-CA02862F1C47}">
      <dsp:nvSpPr>
        <dsp:cNvPr id="0" name=""/>
        <dsp:cNvSpPr/>
      </dsp:nvSpPr>
      <dsp:spPr>
        <a:xfrm rot="19800000">
          <a:off x="3257605" y="1989059"/>
          <a:ext cx="408079" cy="44997"/>
        </a:xfrm>
        <a:custGeom>
          <a:avLst/>
          <a:gdLst/>
          <a:ahLst/>
          <a:cxnLst/>
          <a:rect l="0" t="0" r="0" b="0"/>
          <a:pathLst>
            <a:path>
              <a:moveTo>
                <a:pt x="0" y="22498"/>
              </a:moveTo>
              <a:lnTo>
                <a:pt x="408079" y="224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9800000">
        <a:off x="3451443" y="2001356"/>
        <a:ext cx="20403" cy="20403"/>
      </dsp:txXfrm>
    </dsp:sp>
    <dsp:sp modelId="{29CC35D6-55E0-4009-A80B-8677E1EADA6C}">
      <dsp:nvSpPr>
        <dsp:cNvPr id="0" name=""/>
        <dsp:cNvSpPr/>
      </dsp:nvSpPr>
      <dsp:spPr>
        <a:xfrm>
          <a:off x="3547911" y="896973"/>
          <a:ext cx="1350086" cy="1350086"/>
        </a:xfrm>
        <a:prstGeom prst="ellipse">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bg1"/>
              </a:solidFill>
              <a:effectLst/>
              <a:latin typeface="Arial" charset="0"/>
            </a:rPr>
            <a:t>Trainers</a:t>
          </a:r>
        </a:p>
      </dsp:txBody>
      <dsp:txXfrm>
        <a:off x="3547911" y="896973"/>
        <a:ext cx="1350086" cy="1350086"/>
      </dsp:txXfrm>
    </dsp:sp>
    <dsp:sp modelId="{DB7A6C88-51A7-4830-A06C-2C2CDBE14E61}">
      <dsp:nvSpPr>
        <dsp:cNvPr id="0" name=""/>
        <dsp:cNvSpPr/>
      </dsp:nvSpPr>
      <dsp:spPr>
        <a:xfrm rot="1800000">
          <a:off x="3257605" y="2868142"/>
          <a:ext cx="408079" cy="44997"/>
        </a:xfrm>
        <a:custGeom>
          <a:avLst/>
          <a:gdLst/>
          <a:ahLst/>
          <a:cxnLst/>
          <a:rect l="0" t="0" r="0" b="0"/>
          <a:pathLst>
            <a:path>
              <a:moveTo>
                <a:pt x="0" y="22498"/>
              </a:moveTo>
              <a:lnTo>
                <a:pt x="408079" y="224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800000">
        <a:off x="3451443" y="2880439"/>
        <a:ext cx="20403" cy="20403"/>
      </dsp:txXfrm>
    </dsp:sp>
    <dsp:sp modelId="{C27A55C4-A824-4AF3-B7FB-8DA7DA122FC4}">
      <dsp:nvSpPr>
        <dsp:cNvPr id="0" name=""/>
        <dsp:cNvSpPr/>
      </dsp:nvSpPr>
      <dsp:spPr>
        <a:xfrm>
          <a:off x="3547911" y="2655139"/>
          <a:ext cx="1350086" cy="1350086"/>
        </a:xfrm>
        <a:prstGeom prst="ellipse">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bg1"/>
              </a:solidFill>
              <a:effectLst/>
              <a:latin typeface="Arial" charset="0"/>
            </a:rPr>
            <a:t>Training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bg1"/>
              </a:solidFill>
              <a:effectLst/>
              <a:latin typeface="Arial" charset="0"/>
            </a:rPr>
            <a:t>material</a:t>
          </a:r>
        </a:p>
      </dsp:txBody>
      <dsp:txXfrm>
        <a:off x="3547911" y="2655139"/>
        <a:ext cx="1350086" cy="1350086"/>
      </dsp:txXfrm>
    </dsp:sp>
    <dsp:sp modelId="{94047CA5-084D-4571-8822-4433F709E63A}">
      <dsp:nvSpPr>
        <dsp:cNvPr id="0" name=""/>
        <dsp:cNvSpPr/>
      </dsp:nvSpPr>
      <dsp:spPr>
        <a:xfrm rot="5400000">
          <a:off x="2496297" y="3307684"/>
          <a:ext cx="408079" cy="44997"/>
        </a:xfrm>
        <a:custGeom>
          <a:avLst/>
          <a:gdLst/>
          <a:ahLst/>
          <a:cxnLst/>
          <a:rect l="0" t="0" r="0" b="0"/>
          <a:pathLst>
            <a:path>
              <a:moveTo>
                <a:pt x="0" y="22498"/>
              </a:moveTo>
              <a:lnTo>
                <a:pt x="408079" y="224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5400000">
        <a:off x="2690135" y="3319981"/>
        <a:ext cx="20403" cy="20403"/>
      </dsp:txXfrm>
    </dsp:sp>
    <dsp:sp modelId="{3E81DD5C-481D-4924-93A1-98FAEC94E812}">
      <dsp:nvSpPr>
        <dsp:cNvPr id="0" name=""/>
        <dsp:cNvSpPr/>
      </dsp:nvSpPr>
      <dsp:spPr>
        <a:xfrm>
          <a:off x="2025294" y="3534223"/>
          <a:ext cx="1350086" cy="1350086"/>
        </a:xfrm>
        <a:prstGeom prst="ellipse">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bg1"/>
              </a:solidFill>
              <a:effectLst/>
              <a:latin typeface="Arial" charset="0"/>
            </a:rPr>
            <a:t>Training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bg1"/>
              </a:solidFill>
              <a:effectLst/>
              <a:latin typeface="Arial" charset="0"/>
            </a:rPr>
            <a:t>Content 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bg1"/>
              </a:solidFill>
              <a:effectLst/>
              <a:latin typeface="Arial" charset="0"/>
            </a:rPr>
            <a:t>Infectious diseases</a:t>
          </a:r>
        </a:p>
      </dsp:txBody>
      <dsp:txXfrm>
        <a:off x="2025294" y="3534223"/>
        <a:ext cx="1350086" cy="1350086"/>
      </dsp:txXfrm>
    </dsp:sp>
    <dsp:sp modelId="{79AC8A20-8D2C-4E90-8B2D-FE7E5C7D52B7}">
      <dsp:nvSpPr>
        <dsp:cNvPr id="0" name=""/>
        <dsp:cNvSpPr/>
      </dsp:nvSpPr>
      <dsp:spPr>
        <a:xfrm rot="9000000">
          <a:off x="1734989" y="2868142"/>
          <a:ext cx="408079" cy="44997"/>
        </a:xfrm>
        <a:custGeom>
          <a:avLst/>
          <a:gdLst/>
          <a:ahLst/>
          <a:cxnLst/>
          <a:rect l="0" t="0" r="0" b="0"/>
          <a:pathLst>
            <a:path>
              <a:moveTo>
                <a:pt x="0" y="22498"/>
              </a:moveTo>
              <a:lnTo>
                <a:pt x="408079" y="224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9000000">
        <a:off x="1928827" y="2880439"/>
        <a:ext cx="20403" cy="20403"/>
      </dsp:txXfrm>
    </dsp:sp>
    <dsp:sp modelId="{3F7F6866-FA07-4007-8326-D633CA5B3865}">
      <dsp:nvSpPr>
        <dsp:cNvPr id="0" name=""/>
        <dsp:cNvSpPr/>
      </dsp:nvSpPr>
      <dsp:spPr>
        <a:xfrm>
          <a:off x="502677" y="2655139"/>
          <a:ext cx="1350086" cy="1350086"/>
        </a:xfrm>
        <a:prstGeom prst="ellipse">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bg1"/>
              </a:solidFill>
              <a:effectLst/>
              <a:latin typeface="Arial" charset="0"/>
            </a:rPr>
            <a:t>Training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bg1"/>
              </a:solidFill>
              <a:effectLst/>
              <a:latin typeface="Arial" charset="0"/>
            </a:rPr>
            <a:t>Content 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bg1"/>
              </a:solidFill>
              <a:effectLst/>
              <a:latin typeface="Arial" charset="0"/>
            </a:rPr>
            <a:t>Communication</a:t>
          </a:r>
          <a:endParaRPr kumimoji="0" lang="th-TH" sz="1200" b="1" i="0" u="none" strike="noStrike" kern="1200" cap="none" normalizeH="0" baseline="0" dirty="0" smtClean="0">
            <a:ln>
              <a:noFill/>
            </a:ln>
            <a:solidFill>
              <a:schemeClr val="bg1"/>
            </a:solidFill>
            <a:effectLst/>
            <a:latin typeface="Arial" charset="0"/>
          </a:endParaRPr>
        </a:p>
      </dsp:txBody>
      <dsp:txXfrm>
        <a:off x="502677" y="2655139"/>
        <a:ext cx="1350086" cy="1350086"/>
      </dsp:txXfrm>
    </dsp:sp>
    <dsp:sp modelId="{2A3D0850-C25F-4C41-9631-E397B541D31D}">
      <dsp:nvSpPr>
        <dsp:cNvPr id="0" name=""/>
        <dsp:cNvSpPr/>
      </dsp:nvSpPr>
      <dsp:spPr>
        <a:xfrm rot="12600000">
          <a:off x="1734989" y="1989059"/>
          <a:ext cx="408079" cy="44997"/>
        </a:xfrm>
        <a:custGeom>
          <a:avLst/>
          <a:gdLst/>
          <a:ahLst/>
          <a:cxnLst/>
          <a:rect l="0" t="0" r="0" b="0"/>
          <a:pathLst>
            <a:path>
              <a:moveTo>
                <a:pt x="0" y="22498"/>
              </a:moveTo>
              <a:lnTo>
                <a:pt x="408079" y="224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2600000">
        <a:off x="1928827" y="2001356"/>
        <a:ext cx="20403" cy="20403"/>
      </dsp:txXfrm>
    </dsp:sp>
    <dsp:sp modelId="{5C32BE5E-BB73-4D0C-B622-8DED9642AC84}">
      <dsp:nvSpPr>
        <dsp:cNvPr id="0" name=""/>
        <dsp:cNvSpPr/>
      </dsp:nvSpPr>
      <dsp:spPr>
        <a:xfrm>
          <a:off x="502677" y="896973"/>
          <a:ext cx="1350086" cy="1350086"/>
        </a:xfrm>
        <a:prstGeom prst="ellipse">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bg1"/>
              </a:solidFill>
              <a:effectLst/>
              <a:latin typeface="Arial" charset="0"/>
            </a:rPr>
            <a:t>Ability to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bg1"/>
              </a:solidFill>
              <a:effectLst/>
              <a:latin typeface="Arial" charset="0"/>
            </a:rPr>
            <a:t>implement</a:t>
          </a:r>
          <a:endParaRPr kumimoji="0" lang="th-TH" sz="1200" b="1" i="0" u="none" strike="noStrike" kern="1200" cap="none" normalizeH="0" baseline="0" dirty="0" smtClean="0">
            <a:ln>
              <a:noFill/>
            </a:ln>
            <a:solidFill>
              <a:schemeClr val="bg1"/>
            </a:solidFill>
            <a:effectLst/>
            <a:latin typeface="Arial" charset="0"/>
          </a:endParaRPr>
        </a:p>
      </dsp:txBody>
      <dsp:txXfrm>
        <a:off x="502677" y="896973"/>
        <a:ext cx="1350086" cy="1350086"/>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3387" tIns="46693" rIns="93387" bIns="46693" numCol="1" anchor="t" anchorCtr="0" compatLnSpc="1">
            <a:prstTxWarp prst="textNoShape">
              <a:avLst/>
            </a:prstTxWarp>
          </a:bodyPr>
          <a:lstStyle>
            <a:lvl1pPr algn="l" defTabSz="933450">
              <a:defRPr sz="1200">
                <a:latin typeface="Arial" pitchFamily="34" charset="0"/>
              </a:defRPr>
            </a:lvl1pPr>
          </a:lstStyle>
          <a:p>
            <a:pPr>
              <a:defRPr/>
            </a:pPr>
            <a:endParaRPr lang="en-AU"/>
          </a:p>
        </p:txBody>
      </p:sp>
      <p:sp>
        <p:nvSpPr>
          <p:cNvPr id="9219" name="Rectangle 3"/>
          <p:cNvSpPr>
            <a:spLocks noGrp="1" noChangeArrowheads="1"/>
          </p:cNvSpPr>
          <p:nvPr>
            <p:ph type="dt" sz="quarter" idx="1"/>
          </p:nvPr>
        </p:nvSpPr>
        <p:spPr bwMode="auto">
          <a:xfrm>
            <a:off x="3852863" y="0"/>
            <a:ext cx="2944812" cy="496888"/>
          </a:xfrm>
          <a:prstGeom prst="rect">
            <a:avLst/>
          </a:prstGeom>
          <a:noFill/>
          <a:ln w="9525">
            <a:noFill/>
            <a:miter lim="800000"/>
            <a:headEnd/>
            <a:tailEnd/>
          </a:ln>
          <a:effectLst/>
        </p:spPr>
        <p:txBody>
          <a:bodyPr vert="horz" wrap="square" lIns="93387" tIns="46693" rIns="93387" bIns="46693" numCol="1" anchor="t" anchorCtr="0" compatLnSpc="1">
            <a:prstTxWarp prst="textNoShape">
              <a:avLst/>
            </a:prstTxWarp>
          </a:bodyPr>
          <a:lstStyle>
            <a:lvl1pPr algn="r" defTabSz="933450">
              <a:defRPr sz="1200">
                <a:latin typeface="Arial" pitchFamily="34" charset="0"/>
              </a:defRPr>
            </a:lvl1pPr>
          </a:lstStyle>
          <a:p>
            <a:pPr>
              <a:defRPr/>
            </a:pPr>
            <a:endParaRPr lang="en-AU"/>
          </a:p>
        </p:txBody>
      </p:sp>
      <p:sp>
        <p:nvSpPr>
          <p:cNvPr id="9220" name="Rectangle 4"/>
          <p:cNvSpPr>
            <a:spLocks noGrp="1" noChangeArrowheads="1"/>
          </p:cNvSpPr>
          <p:nvPr>
            <p:ph type="ftr" sz="quarter" idx="2"/>
          </p:nvPr>
        </p:nvSpPr>
        <p:spPr bwMode="auto">
          <a:xfrm>
            <a:off x="906463" y="9429750"/>
            <a:ext cx="2341562" cy="496888"/>
          </a:xfrm>
          <a:prstGeom prst="rect">
            <a:avLst/>
          </a:prstGeom>
          <a:noFill/>
          <a:ln w="9525">
            <a:noFill/>
            <a:miter lim="800000"/>
            <a:headEnd/>
            <a:tailEnd/>
          </a:ln>
          <a:effectLst/>
        </p:spPr>
        <p:txBody>
          <a:bodyPr vert="horz" wrap="square" lIns="93387" tIns="46693" rIns="93387" bIns="46693" numCol="1" anchor="b" anchorCtr="0" compatLnSpc="1">
            <a:prstTxWarp prst="textNoShape">
              <a:avLst/>
            </a:prstTxWarp>
          </a:bodyPr>
          <a:lstStyle>
            <a:lvl1pPr algn="l" defTabSz="933450">
              <a:defRPr sz="1200">
                <a:latin typeface="Arial" pitchFamily="34" charset="0"/>
              </a:defRPr>
            </a:lvl1pPr>
          </a:lstStyle>
          <a:p>
            <a:pPr>
              <a:defRPr/>
            </a:pPr>
            <a:endParaRPr lang="en-AU"/>
          </a:p>
        </p:txBody>
      </p:sp>
      <p:sp>
        <p:nvSpPr>
          <p:cNvPr id="9221" name="Rectangle 5"/>
          <p:cNvSpPr>
            <a:spLocks noGrp="1" noChangeArrowheads="1"/>
          </p:cNvSpPr>
          <p:nvPr>
            <p:ph type="sldNum" sz="quarter" idx="3"/>
          </p:nvPr>
        </p:nvSpPr>
        <p:spPr bwMode="auto">
          <a:xfrm>
            <a:off x="3852863" y="9429750"/>
            <a:ext cx="2944812" cy="496888"/>
          </a:xfrm>
          <a:prstGeom prst="rect">
            <a:avLst/>
          </a:prstGeom>
          <a:noFill/>
          <a:ln w="9525">
            <a:noFill/>
            <a:miter lim="800000"/>
            <a:headEnd/>
            <a:tailEnd/>
          </a:ln>
          <a:effectLst/>
        </p:spPr>
        <p:txBody>
          <a:bodyPr vert="horz" wrap="square" lIns="93387" tIns="46693" rIns="93387" bIns="46693" numCol="1" anchor="b" anchorCtr="0" compatLnSpc="1">
            <a:prstTxWarp prst="textNoShape">
              <a:avLst/>
            </a:prstTxWarp>
          </a:bodyPr>
          <a:lstStyle>
            <a:lvl1pPr algn="r" defTabSz="933450">
              <a:defRPr sz="1200">
                <a:latin typeface="Arial" pitchFamily="34" charset="0"/>
              </a:defRPr>
            </a:lvl1pPr>
          </a:lstStyle>
          <a:p>
            <a:pPr>
              <a:defRPr/>
            </a:pPr>
            <a:fld id="{F13DE837-FB4F-4FB4-AD8F-7D14FB87E3D4}" type="slidenum">
              <a:rPr lang="en-AU"/>
              <a:pPr>
                <a:defRPr/>
              </a:pPr>
              <a:t>‹#›</a:t>
            </a:fld>
            <a:endParaRPr lang="en-A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3387" tIns="46693" rIns="93387" bIns="46693" numCol="1" anchor="t" anchorCtr="0" compatLnSpc="1">
            <a:prstTxWarp prst="textNoShape">
              <a:avLst/>
            </a:prstTxWarp>
          </a:bodyPr>
          <a:lstStyle>
            <a:lvl1pPr algn="l" defTabSz="933450">
              <a:defRPr sz="1200">
                <a:latin typeface="Arial" pitchFamily="34" charset="0"/>
              </a:defRPr>
            </a:lvl1pPr>
          </a:lstStyle>
          <a:p>
            <a:pPr>
              <a:defRPr/>
            </a:pPr>
            <a:endParaRPr lang="en-AU"/>
          </a:p>
        </p:txBody>
      </p:sp>
      <p:sp>
        <p:nvSpPr>
          <p:cNvPr id="11267" name="Rectangle 3"/>
          <p:cNvSpPr>
            <a:spLocks noGrp="1" noChangeArrowheads="1"/>
          </p:cNvSpPr>
          <p:nvPr>
            <p:ph type="dt" idx="1"/>
          </p:nvPr>
        </p:nvSpPr>
        <p:spPr bwMode="auto">
          <a:xfrm>
            <a:off x="3852863" y="0"/>
            <a:ext cx="2944812" cy="496888"/>
          </a:xfrm>
          <a:prstGeom prst="rect">
            <a:avLst/>
          </a:prstGeom>
          <a:noFill/>
          <a:ln w="9525">
            <a:noFill/>
            <a:miter lim="800000"/>
            <a:headEnd/>
            <a:tailEnd/>
          </a:ln>
          <a:effectLst/>
        </p:spPr>
        <p:txBody>
          <a:bodyPr vert="horz" wrap="square" lIns="93387" tIns="46693" rIns="93387" bIns="46693" numCol="1" anchor="t" anchorCtr="0" compatLnSpc="1">
            <a:prstTxWarp prst="textNoShape">
              <a:avLst/>
            </a:prstTxWarp>
          </a:bodyPr>
          <a:lstStyle>
            <a:lvl1pPr algn="r" defTabSz="933450">
              <a:defRPr sz="1200">
                <a:latin typeface="Arial" pitchFamily="34" charset="0"/>
              </a:defRPr>
            </a:lvl1pPr>
          </a:lstStyle>
          <a:p>
            <a:pPr>
              <a:defRPr/>
            </a:pPr>
            <a:endParaRPr lang="en-AU"/>
          </a:p>
        </p:txBody>
      </p:sp>
      <p:sp>
        <p:nvSpPr>
          <p:cNvPr id="68612" name="Rectangle 4"/>
          <p:cNvSpPr>
            <a:spLocks noGrp="1" noRot="1" noChangeAspect="1" noChangeArrowheads="1" noTextEdit="1"/>
          </p:cNvSpPr>
          <p:nvPr>
            <p:ph type="sldImg" idx="2"/>
          </p:nvPr>
        </p:nvSpPr>
        <p:spPr bwMode="auto">
          <a:xfrm>
            <a:off x="709613" y="744538"/>
            <a:ext cx="5376862" cy="3722687"/>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06463" y="4718050"/>
            <a:ext cx="4984750" cy="4464050"/>
          </a:xfrm>
          <a:prstGeom prst="rect">
            <a:avLst/>
          </a:prstGeom>
          <a:noFill/>
          <a:ln w="9525">
            <a:noFill/>
            <a:miter lim="800000"/>
            <a:headEnd/>
            <a:tailEnd/>
          </a:ln>
          <a:effectLst/>
        </p:spPr>
        <p:txBody>
          <a:bodyPr vert="horz" wrap="square" lIns="93387" tIns="46693" rIns="93387" bIns="46693"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11270" name="Rectangle 6"/>
          <p:cNvSpPr>
            <a:spLocks noGrp="1" noChangeArrowheads="1"/>
          </p:cNvSpPr>
          <p:nvPr>
            <p:ph type="ftr" sz="quarter" idx="4"/>
          </p:nvPr>
        </p:nvSpPr>
        <p:spPr bwMode="auto">
          <a:xfrm>
            <a:off x="906463" y="9429750"/>
            <a:ext cx="2038350" cy="496888"/>
          </a:xfrm>
          <a:prstGeom prst="rect">
            <a:avLst/>
          </a:prstGeom>
          <a:noFill/>
          <a:ln w="9525">
            <a:noFill/>
            <a:miter lim="800000"/>
            <a:headEnd/>
            <a:tailEnd/>
          </a:ln>
          <a:effectLst/>
        </p:spPr>
        <p:txBody>
          <a:bodyPr vert="horz" wrap="square" lIns="93387" tIns="46693" rIns="93387" bIns="46693" numCol="1" anchor="b" anchorCtr="0" compatLnSpc="1">
            <a:prstTxWarp prst="textNoShape">
              <a:avLst/>
            </a:prstTxWarp>
          </a:bodyPr>
          <a:lstStyle>
            <a:lvl1pPr algn="l" defTabSz="933450">
              <a:defRPr sz="1200">
                <a:latin typeface="Arial" pitchFamily="34" charset="0"/>
              </a:defRPr>
            </a:lvl1pPr>
          </a:lstStyle>
          <a:p>
            <a:pPr>
              <a:defRPr/>
            </a:pPr>
            <a:endParaRPr lang="en-AU"/>
          </a:p>
        </p:txBody>
      </p:sp>
      <p:sp>
        <p:nvSpPr>
          <p:cNvPr id="11271" name="Rectangle 7"/>
          <p:cNvSpPr>
            <a:spLocks noGrp="1" noChangeArrowheads="1"/>
          </p:cNvSpPr>
          <p:nvPr>
            <p:ph type="sldNum" sz="quarter" idx="5"/>
          </p:nvPr>
        </p:nvSpPr>
        <p:spPr bwMode="auto">
          <a:xfrm>
            <a:off x="3852863" y="9429750"/>
            <a:ext cx="2944812" cy="496888"/>
          </a:xfrm>
          <a:prstGeom prst="rect">
            <a:avLst/>
          </a:prstGeom>
          <a:noFill/>
          <a:ln w="9525">
            <a:noFill/>
            <a:miter lim="800000"/>
            <a:headEnd/>
            <a:tailEnd/>
          </a:ln>
          <a:effectLst/>
        </p:spPr>
        <p:txBody>
          <a:bodyPr vert="horz" wrap="square" lIns="93387" tIns="46693" rIns="93387" bIns="46693" numCol="1" anchor="b" anchorCtr="0" compatLnSpc="1">
            <a:prstTxWarp prst="textNoShape">
              <a:avLst/>
            </a:prstTxWarp>
          </a:bodyPr>
          <a:lstStyle>
            <a:lvl1pPr algn="r" defTabSz="933450">
              <a:defRPr sz="1200">
                <a:latin typeface="Arial" pitchFamily="34" charset="0"/>
              </a:defRPr>
            </a:lvl1pPr>
          </a:lstStyle>
          <a:p>
            <a:pPr>
              <a:defRPr/>
            </a:pPr>
            <a:fld id="{800865C9-BE63-46B3-B7B8-92292B7C00CB}" type="slidenum">
              <a:rPr lang="en-AU"/>
              <a:pPr>
                <a:defRPr/>
              </a:pPr>
              <a:t>‹#›</a:t>
            </a:fld>
            <a:endParaRPr lang="en-A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293688"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5715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865188"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1430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623B005A-EA71-4248-8EE2-66DB7E1A7A24}" type="slidenum">
              <a:rPr lang="en-AU" smtClean="0">
                <a:latin typeface="Arial" charset="0"/>
              </a:rPr>
              <a:pPr/>
              <a:t>3</a:t>
            </a:fld>
            <a:endParaRPr lang="en-AU" smtClean="0">
              <a:latin typeface="Arial" charset="0"/>
            </a:endParaRPr>
          </a:p>
        </p:txBody>
      </p:sp>
      <p:sp>
        <p:nvSpPr>
          <p:cNvPr id="69635" name="Rectangle 2"/>
          <p:cNvSpPr>
            <a:spLocks noGrp="1" noRot="1" noChangeAspect="1" noChangeArrowheads="1" noTextEdit="1"/>
          </p:cNvSpPr>
          <p:nvPr>
            <p:ph type="sldImg"/>
          </p:nvPr>
        </p:nvSpPr>
        <p:spPr>
          <a:xfrm>
            <a:off x="709613" y="744538"/>
            <a:ext cx="5380037" cy="3724275"/>
          </a:xfrm>
          <a:ln/>
        </p:spPr>
      </p:sp>
      <p:sp>
        <p:nvSpPr>
          <p:cNvPr id="69636" name="Rectangle 3"/>
          <p:cNvSpPr>
            <a:spLocks noGrp="1" noChangeArrowheads="1"/>
          </p:cNvSpPr>
          <p:nvPr>
            <p:ph type="body" idx="1"/>
          </p:nvPr>
        </p:nvSpPr>
        <p:spPr>
          <a:xfrm>
            <a:off x="906463" y="4716463"/>
            <a:ext cx="4984750" cy="4465637"/>
          </a:xfrm>
          <a:noFill/>
          <a:ln/>
        </p:spPr>
        <p:txBody>
          <a:bodyPr/>
          <a:lstStyle/>
          <a:p>
            <a:pPr eaLnBrk="1" hangingPunct="1"/>
            <a:endParaRPr lang="en-GB"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DCB4EC4F-16E1-4C63-BCC1-38F447A84C1D}" type="slidenum">
              <a:rPr lang="en-AU" smtClean="0">
                <a:latin typeface="Arial" charset="0"/>
              </a:rPr>
              <a:pPr/>
              <a:t>29</a:t>
            </a:fld>
            <a:endParaRPr lang="en-AU" smtClean="0">
              <a:latin typeface="Arial" charset="0"/>
            </a:endParaRPr>
          </a:p>
        </p:txBody>
      </p:sp>
      <p:sp>
        <p:nvSpPr>
          <p:cNvPr id="79875" name="Rectangle 2"/>
          <p:cNvSpPr>
            <a:spLocks noGrp="1" noRot="1" noChangeAspect="1" noChangeArrowheads="1" noTextEdit="1"/>
          </p:cNvSpPr>
          <p:nvPr>
            <p:ph type="sldImg"/>
          </p:nvPr>
        </p:nvSpPr>
        <p:spPr>
          <a:xfrm>
            <a:off x="709613" y="744538"/>
            <a:ext cx="5380037" cy="3724275"/>
          </a:xfrm>
          <a:ln/>
        </p:spPr>
      </p:sp>
      <p:sp>
        <p:nvSpPr>
          <p:cNvPr id="79876" name="Rectangle 3"/>
          <p:cNvSpPr>
            <a:spLocks noGrp="1" noChangeArrowheads="1"/>
          </p:cNvSpPr>
          <p:nvPr>
            <p:ph type="body" idx="1"/>
          </p:nvPr>
        </p:nvSpPr>
        <p:spPr>
          <a:xfrm>
            <a:off x="906463" y="4716463"/>
            <a:ext cx="4984750" cy="4465637"/>
          </a:xfrm>
          <a:noFill/>
          <a:ln/>
        </p:spPr>
        <p:txBody>
          <a:bodyPr/>
          <a:lstStyle/>
          <a:p>
            <a:pPr eaLnBrk="1" hangingPunct="1"/>
            <a:endParaRPr lang="en-GB"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D9B4FA26-3F82-475F-8655-7D72D9337573}" type="slidenum">
              <a:rPr lang="en-AU" smtClean="0">
                <a:latin typeface="Arial" charset="0"/>
              </a:rPr>
              <a:pPr/>
              <a:t>4</a:t>
            </a:fld>
            <a:endParaRPr lang="en-AU" smtClean="0">
              <a:latin typeface="Arial" charset="0"/>
            </a:endParaRPr>
          </a:p>
        </p:txBody>
      </p:sp>
      <p:sp>
        <p:nvSpPr>
          <p:cNvPr id="70659" name="Rectangle 2"/>
          <p:cNvSpPr>
            <a:spLocks noGrp="1" noRot="1" noChangeAspect="1" noChangeArrowheads="1" noTextEdit="1"/>
          </p:cNvSpPr>
          <p:nvPr>
            <p:ph type="sldImg"/>
          </p:nvPr>
        </p:nvSpPr>
        <p:spPr>
          <a:xfrm>
            <a:off x="709613" y="744538"/>
            <a:ext cx="5380037" cy="3724275"/>
          </a:xfrm>
          <a:ln/>
        </p:spPr>
      </p:sp>
      <p:sp>
        <p:nvSpPr>
          <p:cNvPr id="70660" name="Rectangle 3"/>
          <p:cNvSpPr>
            <a:spLocks noGrp="1" noChangeArrowheads="1"/>
          </p:cNvSpPr>
          <p:nvPr>
            <p:ph type="body" idx="1"/>
          </p:nvPr>
        </p:nvSpPr>
        <p:spPr>
          <a:xfrm>
            <a:off x="906463" y="4716463"/>
            <a:ext cx="4984750" cy="4465637"/>
          </a:xfrm>
          <a:noFill/>
          <a:ln/>
        </p:spPr>
        <p:txBody>
          <a:bodyPr/>
          <a:lstStyle/>
          <a:p>
            <a:pPr eaLnBrk="1" hangingPunct="1"/>
            <a:endParaRPr lang="en-GB"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0FFE0B90-1161-4017-9825-B321CE3E2CF6}" type="slidenum">
              <a:rPr lang="en-AU" smtClean="0">
                <a:latin typeface="Arial" charset="0"/>
              </a:rPr>
              <a:pPr/>
              <a:t>6</a:t>
            </a:fld>
            <a:endParaRPr lang="en-AU" smtClean="0">
              <a:latin typeface="Arial" charset="0"/>
            </a:endParaRPr>
          </a:p>
        </p:txBody>
      </p:sp>
      <p:sp>
        <p:nvSpPr>
          <p:cNvPr id="72707" name="Rectangle 2"/>
          <p:cNvSpPr>
            <a:spLocks noGrp="1" noRot="1" noChangeAspect="1" noChangeArrowheads="1" noTextEdit="1"/>
          </p:cNvSpPr>
          <p:nvPr>
            <p:ph type="sldImg"/>
          </p:nvPr>
        </p:nvSpPr>
        <p:spPr>
          <a:xfrm>
            <a:off x="709613" y="744538"/>
            <a:ext cx="5380037" cy="3724275"/>
          </a:xfrm>
          <a:ln/>
        </p:spPr>
      </p:sp>
      <p:sp>
        <p:nvSpPr>
          <p:cNvPr id="72708" name="Rectangle 3"/>
          <p:cNvSpPr>
            <a:spLocks noGrp="1" noChangeArrowheads="1"/>
          </p:cNvSpPr>
          <p:nvPr>
            <p:ph type="body" idx="1"/>
          </p:nvPr>
        </p:nvSpPr>
        <p:spPr>
          <a:xfrm>
            <a:off x="906463" y="4716463"/>
            <a:ext cx="4984750" cy="4465637"/>
          </a:xfrm>
          <a:noFill/>
          <a:ln/>
        </p:spPr>
        <p:txBody>
          <a:bodyPr/>
          <a:lstStyle/>
          <a:p>
            <a:pPr eaLnBrk="1" hangingPunct="1"/>
            <a:endParaRPr lang="en-GB"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B713B60D-1A2E-4D45-AA66-A141E14360D2}" type="slidenum">
              <a:rPr lang="en-AU" smtClean="0">
                <a:latin typeface="Arial" charset="0"/>
              </a:rPr>
              <a:pPr/>
              <a:t>7</a:t>
            </a:fld>
            <a:endParaRPr lang="en-AU" smtClean="0">
              <a:latin typeface="Arial" charset="0"/>
            </a:endParaRPr>
          </a:p>
        </p:txBody>
      </p:sp>
      <p:sp>
        <p:nvSpPr>
          <p:cNvPr id="74755" name="Rectangle 2"/>
          <p:cNvSpPr>
            <a:spLocks noGrp="1" noRot="1" noChangeAspect="1" noChangeArrowheads="1" noTextEdit="1"/>
          </p:cNvSpPr>
          <p:nvPr>
            <p:ph type="sldImg"/>
          </p:nvPr>
        </p:nvSpPr>
        <p:spPr>
          <a:xfrm>
            <a:off x="709613" y="744538"/>
            <a:ext cx="5380037" cy="3724275"/>
          </a:xfrm>
          <a:ln/>
        </p:spPr>
      </p:sp>
      <p:sp>
        <p:nvSpPr>
          <p:cNvPr id="74756" name="Rectangle 3"/>
          <p:cNvSpPr>
            <a:spLocks noGrp="1" noChangeArrowheads="1"/>
          </p:cNvSpPr>
          <p:nvPr>
            <p:ph type="body" idx="1"/>
          </p:nvPr>
        </p:nvSpPr>
        <p:spPr>
          <a:xfrm>
            <a:off x="906463" y="4716463"/>
            <a:ext cx="4984750" cy="4465637"/>
          </a:xfrm>
          <a:noFill/>
          <a:ln/>
        </p:spPr>
        <p:txBody>
          <a:bodyPr/>
          <a:lstStyle/>
          <a:p>
            <a:pPr eaLnBrk="1" hangingPunct="1"/>
            <a:endParaRPr lang="en-GB"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B713B60D-1A2E-4D45-AA66-A141E14360D2}" type="slidenum">
              <a:rPr lang="en-AU" smtClean="0">
                <a:latin typeface="Arial" charset="0"/>
              </a:rPr>
              <a:pPr/>
              <a:t>8</a:t>
            </a:fld>
            <a:endParaRPr lang="en-AU" smtClean="0">
              <a:latin typeface="Arial" charset="0"/>
            </a:endParaRPr>
          </a:p>
        </p:txBody>
      </p:sp>
      <p:sp>
        <p:nvSpPr>
          <p:cNvPr id="74755" name="Rectangle 2"/>
          <p:cNvSpPr>
            <a:spLocks noGrp="1" noRot="1" noChangeAspect="1" noChangeArrowheads="1" noTextEdit="1"/>
          </p:cNvSpPr>
          <p:nvPr>
            <p:ph type="sldImg"/>
          </p:nvPr>
        </p:nvSpPr>
        <p:spPr>
          <a:xfrm>
            <a:off x="709613" y="744538"/>
            <a:ext cx="5380037" cy="3724275"/>
          </a:xfrm>
          <a:ln/>
        </p:spPr>
      </p:sp>
      <p:sp>
        <p:nvSpPr>
          <p:cNvPr id="74756" name="Rectangle 3"/>
          <p:cNvSpPr>
            <a:spLocks noGrp="1" noChangeArrowheads="1"/>
          </p:cNvSpPr>
          <p:nvPr>
            <p:ph type="body" idx="1"/>
          </p:nvPr>
        </p:nvSpPr>
        <p:spPr>
          <a:xfrm>
            <a:off x="906463" y="4716463"/>
            <a:ext cx="4984750" cy="4465637"/>
          </a:xfrm>
          <a:noFill/>
          <a:ln/>
        </p:spPr>
        <p:txBody>
          <a:bodyPr/>
          <a:lstStyle/>
          <a:p>
            <a:pPr eaLnBrk="1" hangingPunct="1"/>
            <a:endParaRPr lang="en-GB"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AFB3F57B-9F9A-4EBC-B24F-91C40E406204}" type="slidenum">
              <a:rPr lang="en-AU" smtClean="0">
                <a:latin typeface="Arial" charset="0"/>
              </a:rPr>
              <a:pPr/>
              <a:t>9</a:t>
            </a:fld>
            <a:endParaRPr lang="en-AU" smtClean="0">
              <a:latin typeface="Arial" charset="0"/>
            </a:endParaRPr>
          </a:p>
        </p:txBody>
      </p:sp>
      <p:sp>
        <p:nvSpPr>
          <p:cNvPr id="75779" name="Rectangle 2"/>
          <p:cNvSpPr>
            <a:spLocks noGrp="1" noRot="1" noChangeAspect="1" noChangeArrowheads="1" noTextEdit="1"/>
          </p:cNvSpPr>
          <p:nvPr>
            <p:ph type="sldImg"/>
          </p:nvPr>
        </p:nvSpPr>
        <p:spPr>
          <a:xfrm>
            <a:off x="709613" y="744538"/>
            <a:ext cx="5380037" cy="3724275"/>
          </a:xfrm>
          <a:ln/>
        </p:spPr>
      </p:sp>
      <p:sp>
        <p:nvSpPr>
          <p:cNvPr id="75780" name="Rectangle 3"/>
          <p:cNvSpPr>
            <a:spLocks noGrp="1" noChangeArrowheads="1"/>
          </p:cNvSpPr>
          <p:nvPr>
            <p:ph type="body" idx="1"/>
          </p:nvPr>
        </p:nvSpPr>
        <p:spPr>
          <a:xfrm>
            <a:off x="906463" y="4716463"/>
            <a:ext cx="4984750" cy="4465637"/>
          </a:xfrm>
          <a:noFill/>
          <a:ln/>
        </p:spPr>
        <p:txBody>
          <a:bodyPr/>
          <a:lstStyle/>
          <a:p>
            <a:pPr eaLnBrk="1" hangingPunct="1"/>
            <a:endParaRPr lang="en-GB"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96FACE5A-A07D-469B-A9F5-FE432110116B}" type="slidenum">
              <a:rPr lang="en-AU" smtClean="0">
                <a:latin typeface="Arial" charset="0"/>
              </a:rPr>
              <a:pPr/>
              <a:t>10</a:t>
            </a:fld>
            <a:endParaRPr lang="en-AU" smtClean="0">
              <a:latin typeface="Arial" charset="0"/>
            </a:endParaRPr>
          </a:p>
        </p:txBody>
      </p:sp>
      <p:sp>
        <p:nvSpPr>
          <p:cNvPr id="76803" name="Rectangle 2"/>
          <p:cNvSpPr>
            <a:spLocks noGrp="1" noRot="1" noChangeAspect="1" noChangeArrowheads="1" noTextEdit="1"/>
          </p:cNvSpPr>
          <p:nvPr>
            <p:ph type="sldImg"/>
          </p:nvPr>
        </p:nvSpPr>
        <p:spPr>
          <a:xfrm>
            <a:off x="709613" y="744538"/>
            <a:ext cx="5380037" cy="3724275"/>
          </a:xfrm>
          <a:ln/>
        </p:spPr>
      </p:sp>
      <p:sp>
        <p:nvSpPr>
          <p:cNvPr id="76804" name="Rectangle 3"/>
          <p:cNvSpPr>
            <a:spLocks noGrp="1" noChangeArrowheads="1"/>
          </p:cNvSpPr>
          <p:nvPr>
            <p:ph type="body" idx="1"/>
          </p:nvPr>
        </p:nvSpPr>
        <p:spPr>
          <a:xfrm>
            <a:off x="906463" y="4714875"/>
            <a:ext cx="4984750" cy="4467225"/>
          </a:xfrm>
          <a:noFill/>
          <a:ln/>
        </p:spPr>
        <p:txBody>
          <a:bodyPr/>
          <a:lstStyle/>
          <a:p>
            <a:pPr eaLnBrk="1" hangingPunct="1"/>
            <a:endParaRPr lang="en-GB"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B96E27CB-55B0-4B7B-84CC-A0EE5B1463AD}" type="slidenum">
              <a:rPr lang="en-AU" smtClean="0">
                <a:latin typeface="Arial" charset="0"/>
              </a:rPr>
              <a:pPr/>
              <a:t>16</a:t>
            </a:fld>
            <a:endParaRPr lang="en-AU" smtClean="0">
              <a:latin typeface="Arial" charset="0"/>
            </a:endParaRPr>
          </a:p>
        </p:txBody>
      </p:sp>
      <p:sp>
        <p:nvSpPr>
          <p:cNvPr id="77827" name="Rectangle 2"/>
          <p:cNvSpPr>
            <a:spLocks noGrp="1" noRot="1" noChangeAspect="1" noChangeArrowheads="1" noTextEdit="1"/>
          </p:cNvSpPr>
          <p:nvPr>
            <p:ph type="sldImg"/>
          </p:nvPr>
        </p:nvSpPr>
        <p:spPr>
          <a:xfrm>
            <a:off x="709613" y="744538"/>
            <a:ext cx="5380037" cy="3724275"/>
          </a:xfrm>
          <a:ln/>
        </p:spPr>
      </p:sp>
      <p:sp>
        <p:nvSpPr>
          <p:cNvPr id="77828" name="Rectangle 3"/>
          <p:cNvSpPr>
            <a:spLocks noGrp="1" noChangeArrowheads="1"/>
          </p:cNvSpPr>
          <p:nvPr>
            <p:ph type="body" idx="1"/>
          </p:nvPr>
        </p:nvSpPr>
        <p:spPr>
          <a:xfrm>
            <a:off x="906463" y="4716463"/>
            <a:ext cx="4984750" cy="4465637"/>
          </a:xfrm>
          <a:noFill/>
          <a:ln/>
        </p:spPr>
        <p:txBody>
          <a:bodyPr/>
          <a:lstStyle/>
          <a:p>
            <a:pPr eaLnBrk="1" hangingPunct="1"/>
            <a:endParaRPr lang="en-GB"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D373E2AD-09D6-4380-9610-9908311BC09F}" type="slidenum">
              <a:rPr lang="en-AU" smtClean="0">
                <a:latin typeface="Arial" charset="0"/>
              </a:rPr>
              <a:pPr/>
              <a:t>27</a:t>
            </a:fld>
            <a:endParaRPr lang="en-AU" smtClean="0">
              <a:latin typeface="Arial" charset="0"/>
            </a:endParaRPr>
          </a:p>
        </p:txBody>
      </p:sp>
      <p:sp>
        <p:nvSpPr>
          <p:cNvPr id="78851" name="Rectangle 2"/>
          <p:cNvSpPr>
            <a:spLocks noGrp="1" noRot="1" noChangeAspect="1" noChangeArrowheads="1" noTextEdit="1"/>
          </p:cNvSpPr>
          <p:nvPr>
            <p:ph type="sldImg"/>
          </p:nvPr>
        </p:nvSpPr>
        <p:spPr>
          <a:xfrm>
            <a:off x="709613" y="744538"/>
            <a:ext cx="5380037" cy="3724275"/>
          </a:xfrm>
          <a:ln/>
        </p:spPr>
      </p:sp>
      <p:sp>
        <p:nvSpPr>
          <p:cNvPr id="78852" name="Rectangle 3"/>
          <p:cNvSpPr>
            <a:spLocks noGrp="1" noChangeArrowheads="1"/>
          </p:cNvSpPr>
          <p:nvPr>
            <p:ph type="body" idx="1"/>
          </p:nvPr>
        </p:nvSpPr>
        <p:spPr>
          <a:xfrm>
            <a:off x="906463" y="4716463"/>
            <a:ext cx="4984750" cy="4465637"/>
          </a:xfrm>
          <a:noFill/>
          <a:ln/>
        </p:spPr>
        <p:txBody>
          <a:bodyPr/>
          <a:lstStyle/>
          <a:p>
            <a:pPr eaLnBrk="1" hangingPunct="1"/>
            <a:endParaRPr lang="en-GB"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3"/>
          <p:cNvSpPr txBox="1">
            <a:spLocks noChangeArrowheads="1"/>
          </p:cNvSpPr>
          <p:nvPr userDrawn="1"/>
        </p:nvSpPr>
        <p:spPr bwMode="auto">
          <a:xfrm>
            <a:off x="8312150" y="6432550"/>
            <a:ext cx="1431925" cy="336550"/>
          </a:xfrm>
          <a:prstGeom prst="rect">
            <a:avLst/>
          </a:prstGeom>
          <a:noFill/>
          <a:ln w="9525">
            <a:noFill/>
            <a:miter lim="800000"/>
            <a:headEnd/>
            <a:tailEnd/>
          </a:ln>
          <a:effectLst/>
        </p:spPr>
        <p:txBody>
          <a:bodyPr>
            <a:spAutoFit/>
          </a:bodyPr>
          <a:lstStyle/>
          <a:p>
            <a:pPr algn="l">
              <a:defRPr/>
            </a:pPr>
            <a:r>
              <a:rPr lang="en-US" sz="1600">
                <a:solidFill>
                  <a:schemeClr val="bg1"/>
                </a:solidFill>
                <a:latin typeface="Arial" pitchFamily="34" charset="0"/>
                <a:cs typeface="Times New Roman" pitchFamily="18" charset="0"/>
              </a:rPr>
              <a:t>Automotive</a:t>
            </a:r>
          </a:p>
        </p:txBody>
      </p:sp>
      <p:sp>
        <p:nvSpPr>
          <p:cNvPr id="5" name="Text Box 22"/>
          <p:cNvSpPr txBox="1">
            <a:spLocks noChangeArrowheads="1"/>
          </p:cNvSpPr>
          <p:nvPr userDrawn="1"/>
        </p:nvSpPr>
        <p:spPr bwMode="auto">
          <a:xfrm>
            <a:off x="6959600" y="3783013"/>
            <a:ext cx="1428750" cy="150812"/>
          </a:xfrm>
          <a:prstGeom prst="rect">
            <a:avLst/>
          </a:prstGeom>
          <a:noFill/>
          <a:ln w="9525">
            <a:noFill/>
            <a:miter lim="800000"/>
            <a:headEnd/>
            <a:tailEnd/>
          </a:ln>
          <a:effectLst/>
        </p:spPr>
        <p:txBody>
          <a:bodyPr wrap="none" lIns="0" tIns="0" rIns="0" bIns="0">
            <a:spAutoFit/>
          </a:bodyPr>
          <a:lstStyle/>
          <a:p>
            <a:pPr algn="l">
              <a:lnSpc>
                <a:spcPct val="110000"/>
              </a:lnSpc>
              <a:buClr>
                <a:schemeClr val="bg1"/>
              </a:buClr>
              <a:buSzPct val="100000"/>
              <a:buFont typeface="Times New Roman" pitchFamily="18" charset="0"/>
              <a:buNone/>
              <a:defRPr/>
            </a:pPr>
            <a:r>
              <a:rPr lang="en-US" sz="900" b="0" dirty="0">
                <a:solidFill>
                  <a:srgbClr val="000000"/>
                </a:solidFill>
                <a:latin typeface="Arial" pitchFamily="34" charset="0"/>
              </a:rPr>
              <a:t>http://www.gettyimages.com</a:t>
            </a:r>
            <a:endParaRPr lang="th-TH" sz="900" b="0" dirty="0">
              <a:solidFill>
                <a:srgbClr val="000000"/>
              </a:solidFill>
              <a:latin typeface="Arial" pitchFamily="34" charset="0"/>
            </a:endParaRPr>
          </a:p>
        </p:txBody>
      </p:sp>
      <p:pic>
        <p:nvPicPr>
          <p:cNvPr id="6" name="Picture 7" descr="Vertical_Black_600.bmp"/>
          <p:cNvPicPr>
            <a:picLocks noChangeAspect="1"/>
          </p:cNvPicPr>
          <p:nvPr userDrawn="1"/>
        </p:nvPicPr>
        <p:blipFill>
          <a:blip r:embed="rId2" cstate="print"/>
          <a:srcRect/>
          <a:stretch>
            <a:fillRect/>
          </a:stretch>
        </p:blipFill>
        <p:spPr bwMode="auto">
          <a:xfrm>
            <a:off x="8491538" y="6334125"/>
            <a:ext cx="1357312" cy="523875"/>
          </a:xfrm>
          <a:prstGeom prst="rect">
            <a:avLst/>
          </a:prstGeom>
          <a:noFill/>
          <a:ln w="9525">
            <a:noFill/>
            <a:miter lim="800000"/>
            <a:headEnd/>
            <a:tailEnd/>
          </a:ln>
        </p:spPr>
      </p:pic>
      <p:pic>
        <p:nvPicPr>
          <p:cNvPr id="7" name="Picture 2" descr="D:\Daniel\Pictures\Laos\DSC00073.JPG"/>
          <p:cNvPicPr>
            <a:picLocks noChangeAspect="1" noChangeArrowheads="1"/>
          </p:cNvPicPr>
          <p:nvPr userDrawn="1"/>
        </p:nvPicPr>
        <p:blipFill>
          <a:blip r:embed="rId3" cstate="print"/>
          <a:srcRect l="24545" t="8294" b="44433"/>
          <a:stretch>
            <a:fillRect/>
          </a:stretch>
        </p:blipFill>
        <p:spPr bwMode="auto">
          <a:xfrm>
            <a:off x="704528" y="1772816"/>
            <a:ext cx="7992888" cy="2808312"/>
          </a:xfrm>
          <a:prstGeom prst="rect">
            <a:avLst/>
          </a:prstGeom>
          <a:ln>
            <a:noFill/>
          </a:ln>
          <a:effectLst>
            <a:softEdge rad="112500"/>
          </a:effectLst>
        </p:spPr>
      </p:pic>
      <p:sp>
        <p:nvSpPr>
          <p:cNvPr id="1813522" name="Rectangle 18"/>
          <p:cNvSpPr>
            <a:spLocks noGrp="1" noChangeArrowheads="1"/>
          </p:cNvSpPr>
          <p:nvPr>
            <p:ph type="ctrTitle"/>
          </p:nvPr>
        </p:nvSpPr>
        <p:spPr bwMode="auto">
          <a:xfrm>
            <a:off x="609600" y="935038"/>
            <a:ext cx="7785100" cy="457200"/>
          </a:xfrm>
          <a:prstGeom prst="rect">
            <a:avLst/>
          </a:prstGeom>
          <a:noFill/>
          <a:ln>
            <a:miter lim="800000"/>
            <a:headEnd/>
            <a:tailEnd/>
          </a:ln>
        </p:spPr>
        <p:txBody>
          <a:bodyPr vert="horz" wrap="square" lIns="90000" tIns="46800" rIns="90000" bIns="46800" numCol="1" anchor="t" anchorCtr="0" compatLnSpc="1">
            <a:prstTxWarp prst="textNoShape">
              <a:avLst/>
            </a:prstTxWarp>
            <a:spAutoFit/>
          </a:bodyPr>
          <a:lstStyle>
            <a:lvl1pPr>
              <a:defRPr/>
            </a:lvl1pPr>
          </a:lstStyle>
          <a:p>
            <a:endParaRPr lang="de-DE"/>
          </a:p>
        </p:txBody>
      </p:sp>
      <p:sp>
        <p:nvSpPr>
          <p:cNvPr id="1813523" name="Rectangle 19"/>
          <p:cNvSpPr>
            <a:spLocks noGrp="1" noChangeArrowheads="1"/>
          </p:cNvSpPr>
          <p:nvPr>
            <p:ph type="subTitle" sz="quarter" idx="1"/>
          </p:nvPr>
        </p:nvSpPr>
        <p:spPr bwMode="auto">
          <a:xfrm>
            <a:off x="609600" y="1323975"/>
            <a:ext cx="7785100" cy="396875"/>
          </a:xfrm>
          <a:prstGeom prst="rect">
            <a:avLst/>
          </a:prstGeom>
          <a:noFill/>
          <a:ln>
            <a:miter lim="800000"/>
            <a:headEnd/>
            <a:tailEnd/>
          </a:ln>
        </p:spPr>
        <p:txBody>
          <a:bodyPr vert="horz" wrap="square" lIns="90000" tIns="46800" rIns="90000" bIns="46800" numCol="1" anchor="t" anchorCtr="0" compatLnSpc="1">
            <a:prstTxWarp prst="textNoShape">
              <a:avLst/>
            </a:prstTxWarp>
            <a:spAutoFit/>
          </a:bodyPr>
          <a:lstStyle>
            <a:lvl1pPr marL="0" indent="0" algn="ctr">
              <a:buFont typeface="Wingdings" pitchFamily="2" charset="2"/>
              <a:buNone/>
              <a:defRPr/>
            </a:lvl1pPr>
          </a:lstStyle>
          <a:p>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95300" y="1600200"/>
            <a:ext cx="89154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8"/>
            <a:ext cx="222885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95300" y="274638"/>
            <a:ext cx="653415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0" y="274638"/>
            <a:ext cx="8915400" cy="5851525"/>
          </a:xfrm>
          <a:prstGeom prst="rect">
            <a:avLst/>
          </a:prstGeom>
        </p:spPr>
        <p:txBody>
          <a:bodyPr/>
          <a:lstStyle>
            <a:lvl1pPr>
              <a:buClr>
                <a:srgbClr val="C00000"/>
              </a:buCl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a:prstGeom prst="rect">
            <a:avLst/>
          </a:prstGeo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95300" y="1600200"/>
            <a:ext cx="4381500" cy="4525963"/>
          </a:xfrm>
          <a:prstGeom prst="rect">
            <a:avLst/>
          </a:prstGeom>
        </p:spPr>
        <p:txBody>
          <a:bodyPr/>
          <a:lstStyle>
            <a:lvl1pPr>
              <a:buClr>
                <a:srgbClr val="C00000"/>
              </a:buCl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5029200" y="1600200"/>
            <a:ext cx="4381500" cy="4525963"/>
          </a:xfrm>
          <a:prstGeom prst="rect">
            <a:avLst/>
          </a:prstGeom>
        </p:spPr>
        <p:txBody>
          <a:bodyPr/>
          <a:lstStyle>
            <a:lvl1pPr>
              <a:buClr>
                <a:srgbClr val="C00000"/>
              </a:buCl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a:prstGeom prst="rect">
            <a:avLst/>
          </a:prstGeo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95300" y="1600200"/>
            <a:ext cx="4381500" cy="4525963"/>
          </a:xfrm>
          <a:prstGeom prst="rect">
            <a:avLst/>
          </a:prstGeom>
        </p:spPr>
        <p:txBody>
          <a:bodyPr/>
          <a:lstStyle>
            <a:lvl1pPr>
              <a:buClr>
                <a:srgbClr val="C00000"/>
              </a:buClr>
              <a:defRPr/>
            </a:lvl1pPr>
            <a:lvl2pPr>
              <a:buClr>
                <a:srgbClr val="C00000"/>
              </a:buClr>
              <a:defRPr/>
            </a:lvl2pPr>
            <a:lvl3pPr>
              <a:buClr>
                <a:srgbClr val="C00000"/>
              </a:buClr>
              <a:defRPr/>
            </a:lvl3pPr>
            <a:lvl4pPr>
              <a:buClr>
                <a:srgbClr val="C00000"/>
              </a:buClr>
              <a:defRPr/>
            </a:lvl4pPr>
            <a:lvl5pPr>
              <a:buClr>
                <a:srgbClr val="C00000"/>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hart Placeholder 3"/>
          <p:cNvSpPr>
            <a:spLocks noGrp="1"/>
          </p:cNvSpPr>
          <p:nvPr>
            <p:ph type="chart" sz="half" idx="2"/>
          </p:nvPr>
        </p:nvSpPr>
        <p:spPr>
          <a:xfrm>
            <a:off x="5029200" y="1600200"/>
            <a:ext cx="4381500" cy="4525963"/>
          </a:xfrm>
          <a:prstGeom prst="rect">
            <a:avLst/>
          </a:prstGeom>
        </p:spPr>
        <p:txBody>
          <a:bodyPr/>
          <a:lstStyle>
            <a:lvl1pPr>
              <a:buClr>
                <a:srgbClr val="C00000"/>
              </a:buClr>
              <a:defRPr/>
            </a:lvl1pPr>
          </a:lstStyle>
          <a:p>
            <a:pPr lvl="0"/>
            <a:endParaRPr lang="en-GB" noProof="0"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95300" y="1600200"/>
            <a:ext cx="8915400" cy="45259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95300" y="1600200"/>
            <a:ext cx="4381500" cy="4525963"/>
          </a:xfrm>
          <a:prstGeom prst="rect">
            <a:avLst/>
          </a:prstGeom>
        </p:spPr>
        <p:txBody>
          <a:bodyPr/>
          <a:lstStyle>
            <a:lvl1pPr>
              <a:buClr>
                <a:srgbClr val="C00000"/>
              </a:buCl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5029200" y="1600200"/>
            <a:ext cx="4381500" cy="4525963"/>
          </a:xfrm>
          <a:prstGeom prst="rect">
            <a:avLst/>
          </a:prstGeom>
        </p:spPr>
        <p:txBody>
          <a:bodyPr/>
          <a:lstStyle>
            <a:lvl1pPr>
              <a:buClr>
                <a:srgbClr val="C00000"/>
              </a:buCl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a:prstGeom prst="rect">
            <a:avLst/>
          </a:prstGeom>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a:prstGeom prst="rect">
            <a:avLst/>
          </a:prstGeom>
        </p:spPr>
        <p:txBody>
          <a:bodyPr/>
          <a:lstStyle>
            <a:lvl1pPr>
              <a:buClr>
                <a:srgbClr val="C00000"/>
              </a:buClr>
              <a:defRPr sz="3200"/>
            </a:lvl1pPr>
            <a:lvl2pPr>
              <a:buClr>
                <a:srgbClr val="C00000"/>
              </a:buClr>
              <a:defRPr sz="2800"/>
            </a:lvl2pPr>
            <a:lvl3pPr>
              <a:buClr>
                <a:srgbClr val="C00000"/>
              </a:buClr>
              <a:defRPr sz="2400"/>
            </a:lvl3pPr>
            <a:lvl4pPr>
              <a:buClr>
                <a:srgbClr val="C00000"/>
              </a:buClr>
              <a:defRPr sz="2000"/>
            </a:lvl4pPr>
            <a:lvl5pPr>
              <a:buClr>
                <a:srgbClr val="C00000"/>
              </a:buCl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0" name="Text Box 46"/>
          <p:cNvSpPr txBox="1">
            <a:spLocks noChangeArrowheads="1"/>
          </p:cNvSpPr>
          <p:nvPr userDrawn="1"/>
        </p:nvSpPr>
        <p:spPr bwMode="auto">
          <a:xfrm>
            <a:off x="8985250" y="6524625"/>
            <a:ext cx="719138" cy="182563"/>
          </a:xfrm>
          <a:prstGeom prst="rect">
            <a:avLst/>
          </a:prstGeom>
          <a:noFill/>
          <a:ln w="9525">
            <a:noFill/>
            <a:miter lim="800000"/>
            <a:headEnd/>
            <a:tailEnd/>
          </a:ln>
          <a:effectLst/>
        </p:spPr>
        <p:txBody>
          <a:bodyPr lIns="0" tIns="0" rIns="0" bIns="0">
            <a:spAutoFit/>
          </a:bodyPr>
          <a:lstStyle/>
          <a:p>
            <a:pPr>
              <a:spcBef>
                <a:spcPct val="50000"/>
              </a:spcBef>
              <a:defRPr/>
            </a:pPr>
            <a:r>
              <a:rPr lang="en-GB" sz="1200">
                <a:solidFill>
                  <a:schemeClr val="bg2"/>
                </a:solidFill>
                <a:latin typeface="Arial" pitchFamily="34" charset="0"/>
              </a:rPr>
              <a:t>Page </a:t>
            </a:r>
            <a:fld id="{F2FDD1EA-0D2E-4AB2-BBCE-06B10FD56C07}" type="slidenum">
              <a:rPr lang="en-GB" sz="1200">
                <a:solidFill>
                  <a:schemeClr val="bg2"/>
                </a:solidFill>
                <a:latin typeface="Arial" pitchFamily="34" charset="0"/>
              </a:rPr>
              <a:pPr>
                <a:spcBef>
                  <a:spcPct val="50000"/>
                </a:spcBef>
                <a:defRPr/>
              </a:pPr>
              <a:t>‹#›</a:t>
            </a:fld>
            <a:endParaRPr lang="en-GB" sz="1200">
              <a:solidFill>
                <a:schemeClr val="bg2"/>
              </a:solidFill>
              <a:latin typeface="Arial" pitchFamily="34" charset="0"/>
            </a:endParaRPr>
          </a:p>
        </p:txBody>
      </p:sp>
      <p:pic>
        <p:nvPicPr>
          <p:cNvPr id="13315" name="Picture 7" descr="Vertical_Black_600.bmp"/>
          <p:cNvPicPr>
            <a:picLocks noChangeAspect="1"/>
          </p:cNvPicPr>
          <p:nvPr userDrawn="1"/>
        </p:nvPicPr>
        <p:blipFill>
          <a:blip r:embed="rId16" cstate="print"/>
          <a:srcRect/>
          <a:stretch>
            <a:fillRect/>
          </a:stretch>
        </p:blipFill>
        <p:spPr bwMode="auto">
          <a:xfrm>
            <a:off x="8491538" y="6334125"/>
            <a:ext cx="1357312" cy="523875"/>
          </a:xfrm>
          <a:prstGeom prst="rect">
            <a:avLst/>
          </a:prstGeom>
          <a:noFill/>
          <a:ln w="9525">
            <a:noFill/>
            <a:miter lim="800000"/>
            <a:headEnd/>
            <a:tailEnd/>
          </a:ln>
        </p:spPr>
      </p:pic>
      <p:sp>
        <p:nvSpPr>
          <p:cNvPr id="4" name="TextBox 3"/>
          <p:cNvSpPr txBox="1"/>
          <p:nvPr userDrawn="1"/>
        </p:nvSpPr>
        <p:spPr>
          <a:xfrm>
            <a:off x="4236011" y="6457563"/>
            <a:ext cx="701026" cy="276999"/>
          </a:xfrm>
          <a:prstGeom prst="rect">
            <a:avLst/>
          </a:prstGeom>
          <a:noFill/>
        </p:spPr>
        <p:txBody>
          <a:bodyPr wrap="none" rtlCol="0">
            <a:spAutoFit/>
          </a:bodyPr>
          <a:lstStyle/>
          <a:p>
            <a:r>
              <a:rPr lang="en-GB" sz="1200" dirty="0" smtClean="0">
                <a:solidFill>
                  <a:schemeClr val="tx1">
                    <a:lumMod val="50000"/>
                    <a:lumOff val="50000"/>
                  </a:schemeClr>
                </a:solidFill>
              </a:rPr>
              <a:t>Page </a:t>
            </a:r>
            <a:fld id="{3D46CA26-DD67-4263-A24D-6F39CB50063A}" type="slidenum">
              <a:rPr lang="en-GB" sz="1200" smtClean="0">
                <a:solidFill>
                  <a:schemeClr val="tx1">
                    <a:lumMod val="50000"/>
                    <a:lumOff val="50000"/>
                  </a:schemeClr>
                </a:solidFill>
              </a:rPr>
              <a:pPr/>
              <a:t>‹#›</a:t>
            </a:fld>
            <a:endParaRPr lang="en-GB" sz="1200" dirty="0">
              <a:solidFill>
                <a:schemeClr val="tx1">
                  <a:lumMod val="50000"/>
                  <a:lumOff val="50000"/>
                </a:schemeClr>
              </a:solidFill>
            </a:endParaRPr>
          </a:p>
        </p:txBody>
      </p:sp>
    </p:spTree>
  </p:cSld>
  <p:clrMap bg1="lt1" tx1="dk1" bg2="lt2" tx2="dk2" accent1="accent1" accent2="accent2" accent3="accent3" accent4="accent4" accent5="accent5" accent6="accent6" hlink="hlink" folHlink="folHlink"/>
  <p:sldLayoutIdLst>
    <p:sldLayoutId id="2147483723"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Lst>
  <p:txStyles>
    <p:title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Arial" pitchFamily="34" charset="0"/>
        </a:defRPr>
      </a:lvl2pPr>
      <a:lvl3pPr algn="l" rtl="0" eaLnBrk="0" fontAlgn="base" hangingPunct="0">
        <a:spcBef>
          <a:spcPct val="0"/>
        </a:spcBef>
        <a:spcAft>
          <a:spcPct val="0"/>
        </a:spcAft>
        <a:defRPr sz="2400" b="1">
          <a:solidFill>
            <a:schemeClr val="tx2"/>
          </a:solidFill>
          <a:latin typeface="Arial" pitchFamily="34" charset="0"/>
        </a:defRPr>
      </a:lvl3pPr>
      <a:lvl4pPr algn="l" rtl="0" eaLnBrk="0" fontAlgn="base" hangingPunct="0">
        <a:spcBef>
          <a:spcPct val="0"/>
        </a:spcBef>
        <a:spcAft>
          <a:spcPct val="0"/>
        </a:spcAft>
        <a:defRPr sz="2400" b="1">
          <a:solidFill>
            <a:schemeClr val="tx2"/>
          </a:solidFill>
          <a:latin typeface="Arial" pitchFamily="34" charset="0"/>
        </a:defRPr>
      </a:lvl4pPr>
      <a:lvl5pPr algn="l" rtl="0" eaLnBrk="0" fontAlgn="base" hangingPunct="0">
        <a:spcBef>
          <a:spcPct val="0"/>
        </a:spcBef>
        <a:spcAft>
          <a:spcPct val="0"/>
        </a:spcAft>
        <a:defRPr sz="2400" b="1">
          <a:solidFill>
            <a:schemeClr val="tx2"/>
          </a:solidFill>
          <a:latin typeface="Arial" pitchFamily="34" charset="0"/>
        </a:defRPr>
      </a:lvl5pPr>
      <a:lvl6pPr marL="457200" algn="l" rtl="0" fontAlgn="base">
        <a:spcBef>
          <a:spcPct val="0"/>
        </a:spcBef>
        <a:spcAft>
          <a:spcPct val="0"/>
        </a:spcAft>
        <a:defRPr sz="2400" b="1">
          <a:solidFill>
            <a:schemeClr val="tx2"/>
          </a:solidFill>
          <a:latin typeface="Arial" pitchFamily="34" charset="0"/>
        </a:defRPr>
      </a:lvl6pPr>
      <a:lvl7pPr marL="914400" algn="l" rtl="0" fontAlgn="base">
        <a:spcBef>
          <a:spcPct val="0"/>
        </a:spcBef>
        <a:spcAft>
          <a:spcPct val="0"/>
        </a:spcAft>
        <a:defRPr sz="2400" b="1">
          <a:solidFill>
            <a:schemeClr val="tx2"/>
          </a:solidFill>
          <a:latin typeface="Arial" pitchFamily="34" charset="0"/>
        </a:defRPr>
      </a:lvl7pPr>
      <a:lvl8pPr marL="1371600" algn="l" rtl="0" fontAlgn="base">
        <a:spcBef>
          <a:spcPct val="0"/>
        </a:spcBef>
        <a:spcAft>
          <a:spcPct val="0"/>
        </a:spcAft>
        <a:defRPr sz="2400" b="1">
          <a:solidFill>
            <a:schemeClr val="tx2"/>
          </a:solidFill>
          <a:latin typeface="Arial" pitchFamily="34" charset="0"/>
        </a:defRPr>
      </a:lvl8pPr>
      <a:lvl9pPr marL="1828800" algn="l" rtl="0" fontAlgn="base">
        <a:spcBef>
          <a:spcPct val="0"/>
        </a:spcBef>
        <a:spcAft>
          <a:spcPct val="0"/>
        </a:spcAft>
        <a:defRPr sz="2400" b="1">
          <a:solidFill>
            <a:schemeClr val="tx2"/>
          </a:solidFill>
          <a:latin typeface="Arial" pitchFamily="34" charset="0"/>
        </a:defRPr>
      </a:lvl9pPr>
    </p:titleStyle>
    <p:bodyStyle>
      <a:lvl1pPr marL="271463" indent="-271463" algn="l" rtl="0" eaLnBrk="0" fontAlgn="base" hangingPunct="0">
        <a:spcBef>
          <a:spcPct val="20000"/>
        </a:spcBef>
        <a:spcAft>
          <a:spcPct val="0"/>
        </a:spcAft>
        <a:buClr>
          <a:srgbClr val="FF008C"/>
        </a:buClr>
        <a:buSzPct val="80000"/>
        <a:buFont typeface="Wingdings" pitchFamily="2" charset="2"/>
        <a:buChar char="n"/>
        <a:defRPr sz="1400">
          <a:solidFill>
            <a:schemeClr val="tx1"/>
          </a:solidFill>
          <a:latin typeface="+mn-lt"/>
          <a:ea typeface="+mn-ea"/>
          <a:cs typeface="+mn-cs"/>
        </a:defRPr>
      </a:lvl1pPr>
      <a:lvl2pPr marL="585788" indent="-312738" algn="l" rtl="0" eaLnBrk="0" fontAlgn="base" hangingPunct="0">
        <a:spcBef>
          <a:spcPct val="20000"/>
        </a:spcBef>
        <a:spcAft>
          <a:spcPct val="0"/>
        </a:spcAft>
        <a:buClr>
          <a:srgbClr val="6E6E6E"/>
        </a:buClr>
        <a:buSzPct val="80000"/>
        <a:buFont typeface="Wingdings" pitchFamily="2" charset="2"/>
        <a:buChar char="n"/>
        <a:defRPr sz="1400">
          <a:solidFill>
            <a:schemeClr val="tx1"/>
          </a:solidFill>
          <a:latin typeface="+mn-lt"/>
        </a:defRPr>
      </a:lvl2pPr>
      <a:lvl3pPr marL="923925" indent="-336550" algn="l" rtl="0" eaLnBrk="0" fontAlgn="base" hangingPunct="0">
        <a:spcBef>
          <a:spcPct val="20000"/>
        </a:spcBef>
        <a:spcAft>
          <a:spcPct val="0"/>
        </a:spcAft>
        <a:buClr>
          <a:srgbClr val="6E6E6E"/>
        </a:buClr>
        <a:buSzPct val="80000"/>
        <a:buFont typeface="Wingdings" pitchFamily="2" charset="2"/>
        <a:buChar char="n"/>
        <a:defRPr sz="1400">
          <a:solidFill>
            <a:schemeClr val="tx1"/>
          </a:solidFill>
          <a:latin typeface="+mn-lt"/>
        </a:defRPr>
      </a:lvl3pPr>
      <a:lvl4pPr marL="966788" algn="l" rtl="0" eaLnBrk="0" fontAlgn="base" hangingPunct="0">
        <a:lnSpc>
          <a:spcPts val="2000"/>
        </a:lnSpc>
        <a:spcBef>
          <a:spcPct val="0"/>
        </a:spcBef>
        <a:spcAft>
          <a:spcPct val="100000"/>
        </a:spcAft>
        <a:buClr>
          <a:srgbClr val="6E6E6E"/>
        </a:buClr>
        <a:buSzPct val="80000"/>
        <a:buFont typeface="Wingdings" pitchFamily="2" charset="2"/>
        <a:buChar char="n"/>
        <a:defRPr>
          <a:solidFill>
            <a:schemeClr val="tx1"/>
          </a:solidFill>
          <a:latin typeface="+mn-lt"/>
        </a:defRPr>
      </a:lvl4pPr>
      <a:lvl5pPr marL="1143000" indent="9525" algn="l" rtl="0" eaLnBrk="0" fontAlgn="base" hangingPunct="0">
        <a:lnSpc>
          <a:spcPts val="2000"/>
        </a:lnSpc>
        <a:spcBef>
          <a:spcPct val="0"/>
        </a:spcBef>
        <a:spcAft>
          <a:spcPct val="100000"/>
        </a:spcAft>
        <a:buClr>
          <a:srgbClr val="6E6E6E"/>
        </a:buClr>
        <a:buSzPct val="80000"/>
        <a:buFont typeface="Wingdings" pitchFamily="2" charset="2"/>
        <a:buChar char="n"/>
        <a:defRPr>
          <a:solidFill>
            <a:schemeClr val="tx1"/>
          </a:solidFill>
          <a:latin typeface="+mn-lt"/>
        </a:defRPr>
      </a:lvl5pPr>
      <a:lvl6pPr marL="1600200" indent="9525" algn="l" rtl="0" fontAlgn="base">
        <a:lnSpc>
          <a:spcPts val="2000"/>
        </a:lnSpc>
        <a:spcBef>
          <a:spcPct val="0"/>
        </a:spcBef>
        <a:spcAft>
          <a:spcPct val="100000"/>
        </a:spcAft>
        <a:buClr>
          <a:srgbClr val="6E6E6E"/>
        </a:buClr>
        <a:buSzPct val="80000"/>
        <a:buFont typeface="Wingdings" pitchFamily="2" charset="2"/>
        <a:buChar char="n"/>
        <a:defRPr>
          <a:solidFill>
            <a:schemeClr val="tx1"/>
          </a:solidFill>
          <a:latin typeface="+mn-lt"/>
        </a:defRPr>
      </a:lvl6pPr>
      <a:lvl7pPr marL="2057400" indent="9525" algn="l" rtl="0" fontAlgn="base">
        <a:lnSpc>
          <a:spcPts val="2000"/>
        </a:lnSpc>
        <a:spcBef>
          <a:spcPct val="0"/>
        </a:spcBef>
        <a:spcAft>
          <a:spcPct val="100000"/>
        </a:spcAft>
        <a:buClr>
          <a:srgbClr val="6E6E6E"/>
        </a:buClr>
        <a:buSzPct val="80000"/>
        <a:buFont typeface="Wingdings" pitchFamily="2" charset="2"/>
        <a:buChar char="n"/>
        <a:defRPr>
          <a:solidFill>
            <a:schemeClr val="tx1"/>
          </a:solidFill>
          <a:latin typeface="+mn-lt"/>
        </a:defRPr>
      </a:lvl7pPr>
      <a:lvl8pPr marL="2514600" indent="9525" algn="l" rtl="0" fontAlgn="base">
        <a:lnSpc>
          <a:spcPts val="2000"/>
        </a:lnSpc>
        <a:spcBef>
          <a:spcPct val="0"/>
        </a:spcBef>
        <a:spcAft>
          <a:spcPct val="100000"/>
        </a:spcAft>
        <a:buClr>
          <a:srgbClr val="6E6E6E"/>
        </a:buClr>
        <a:buSzPct val="80000"/>
        <a:buFont typeface="Wingdings" pitchFamily="2" charset="2"/>
        <a:buChar char="n"/>
        <a:defRPr>
          <a:solidFill>
            <a:schemeClr val="tx1"/>
          </a:solidFill>
          <a:latin typeface="+mn-lt"/>
        </a:defRPr>
      </a:lvl8pPr>
      <a:lvl9pPr marL="2971800" indent="9525" algn="l" rtl="0" fontAlgn="base">
        <a:lnSpc>
          <a:spcPts val="2000"/>
        </a:lnSpc>
        <a:spcBef>
          <a:spcPct val="0"/>
        </a:spcBef>
        <a:spcAft>
          <a:spcPct val="100000"/>
        </a:spcAft>
        <a:buClr>
          <a:srgbClr val="6E6E6E"/>
        </a:buClr>
        <a:buSzPct val="80000"/>
        <a:buFont typeface="Wingdings" pitchFamily="2" charset="2"/>
        <a:buChar char="n"/>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5.wmf"/><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5.wmf"/><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5.wmf"/><Relationship Id="rId1" Type="http://schemas.openxmlformats.org/officeDocument/2006/relationships/slideLayout" Target="../slideLayouts/slideLayout7.xml"/><Relationship Id="rId4" Type="http://schemas.openxmlformats.org/officeDocument/2006/relationships/chart" Target="../charts/char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5.wmf"/><Relationship Id="rId1" Type="http://schemas.openxmlformats.org/officeDocument/2006/relationships/slideLayout" Target="../slideLayouts/slideLayout7.xml"/><Relationship Id="rId4" Type="http://schemas.openxmlformats.org/officeDocument/2006/relationships/chart" Target="../charts/chart11.xml"/></Relationships>
</file>

<file path=ppt/slides/_rels/slide1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image" Target="../media/image5.wmf"/><Relationship Id="rId1" Type="http://schemas.openxmlformats.org/officeDocument/2006/relationships/slideLayout" Target="../slideLayouts/slideLayout7.xml"/><Relationship Id="rId4" Type="http://schemas.openxmlformats.org/officeDocument/2006/relationships/chart" Target="../charts/chart15.xml"/></Relationships>
</file>

<file path=ppt/slides/_rels/slide22.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vr.usace.army.mil/Brochures/images/doc_images/LocksAndTheRiver/Graphic%203.jpg"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mailto:cmlantican@fhi360.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ChangeArrowheads="1"/>
          </p:cNvSpPr>
          <p:nvPr/>
        </p:nvSpPr>
        <p:spPr bwMode="auto">
          <a:xfrm>
            <a:off x="849313" y="806450"/>
            <a:ext cx="7796212" cy="463550"/>
          </a:xfrm>
          <a:prstGeom prst="rect">
            <a:avLst/>
          </a:prstGeom>
          <a:solidFill>
            <a:srgbClr val="C00000"/>
          </a:solidFill>
          <a:ln w="9525">
            <a:noFill/>
            <a:miter lim="800000"/>
            <a:headEnd/>
            <a:tailEnd/>
          </a:ln>
        </p:spPr>
        <p:txBody>
          <a:bodyPr lIns="90000" tIns="46800" rIns="90000" bIns="46800">
            <a:spAutoFit/>
          </a:bodyPr>
          <a:lstStyle/>
          <a:p>
            <a:pPr algn="l"/>
            <a:r>
              <a:rPr lang="de-DE" sz="2400">
                <a:solidFill>
                  <a:schemeClr val="bg1"/>
                </a:solidFill>
              </a:rPr>
              <a:t>Training Performance &amp; Outcome Evaluation</a:t>
            </a:r>
            <a:endParaRPr lang="de-DE" sz="2400" i="1"/>
          </a:p>
        </p:txBody>
      </p:sp>
      <p:sp>
        <p:nvSpPr>
          <p:cNvPr id="15363" name="Subtitle 2"/>
          <p:cNvSpPr txBox="1">
            <a:spLocks/>
          </p:cNvSpPr>
          <p:nvPr/>
        </p:nvSpPr>
        <p:spPr bwMode="auto">
          <a:xfrm>
            <a:off x="869950" y="4581525"/>
            <a:ext cx="7877175" cy="1943100"/>
          </a:xfrm>
          <a:prstGeom prst="rect">
            <a:avLst/>
          </a:prstGeom>
          <a:noFill/>
          <a:ln w="9525">
            <a:noFill/>
            <a:miter lim="800000"/>
            <a:headEnd/>
            <a:tailEnd/>
          </a:ln>
        </p:spPr>
        <p:txBody>
          <a:bodyPr/>
          <a:lstStyle/>
          <a:p>
            <a:pPr algn="l">
              <a:defRPr/>
            </a:pPr>
            <a:endParaRPr lang="en-US" sz="1400" b="0" dirty="0">
              <a:solidFill>
                <a:schemeClr val="tx1">
                  <a:lumMod val="50000"/>
                  <a:lumOff val="50000"/>
                </a:schemeClr>
              </a:solidFill>
            </a:endParaRPr>
          </a:p>
          <a:p>
            <a:pPr algn="l">
              <a:defRPr/>
            </a:pPr>
            <a:r>
              <a:rPr lang="en-US" sz="1400" dirty="0" smtClean="0">
                <a:solidFill>
                  <a:schemeClr val="tx1">
                    <a:lumMod val="50000"/>
                    <a:lumOff val="50000"/>
                  </a:schemeClr>
                </a:solidFill>
              </a:rPr>
              <a:t>MID-BCC Project</a:t>
            </a:r>
            <a:endParaRPr lang="en-US" sz="1400" dirty="0">
              <a:solidFill>
                <a:schemeClr val="tx1">
                  <a:lumMod val="50000"/>
                  <a:lumOff val="50000"/>
                </a:schemeClr>
              </a:solidFill>
            </a:endParaRPr>
          </a:p>
          <a:p>
            <a:pPr algn="l">
              <a:defRPr/>
            </a:pPr>
            <a:endParaRPr lang="en-US" sz="1400" dirty="0">
              <a:solidFill>
                <a:schemeClr val="tx1">
                  <a:lumMod val="50000"/>
                  <a:lumOff val="50000"/>
                </a:schemeClr>
              </a:solidFill>
            </a:endParaRPr>
          </a:p>
          <a:p>
            <a:pPr algn="l">
              <a:defRPr/>
            </a:pPr>
            <a:r>
              <a:rPr lang="en-US" sz="1400" b="0" dirty="0" smtClean="0">
                <a:solidFill>
                  <a:schemeClr val="tx1">
                    <a:lumMod val="50000"/>
                    <a:lumOff val="50000"/>
                  </a:schemeClr>
                </a:solidFill>
              </a:rPr>
              <a:t>January, 2012</a:t>
            </a:r>
            <a:endParaRPr lang="en-US" sz="1400" b="0" dirty="0">
              <a:solidFill>
                <a:schemeClr val="tx1">
                  <a:lumMod val="50000"/>
                  <a:lumOff val="50000"/>
                </a:schemeClr>
              </a:solidFill>
            </a:endParaRPr>
          </a:p>
        </p:txBody>
      </p:sp>
      <p:sp>
        <p:nvSpPr>
          <p:cNvPr id="15364" name="Rectangle 14"/>
          <p:cNvSpPr>
            <a:spLocks noChangeArrowheads="1"/>
          </p:cNvSpPr>
          <p:nvPr/>
        </p:nvSpPr>
        <p:spPr bwMode="auto">
          <a:xfrm>
            <a:off x="849313" y="1268413"/>
            <a:ext cx="8064500" cy="463550"/>
          </a:xfrm>
          <a:prstGeom prst="rect">
            <a:avLst/>
          </a:prstGeom>
          <a:noFill/>
          <a:ln w="9525">
            <a:noFill/>
            <a:miter lim="800000"/>
            <a:headEnd/>
            <a:tailEnd/>
          </a:ln>
        </p:spPr>
        <p:txBody>
          <a:bodyPr lIns="90000" tIns="46800" rIns="90000" bIns="46800">
            <a:spAutoFit/>
          </a:bodyPr>
          <a:lstStyle/>
          <a:p>
            <a:pPr algn="l"/>
            <a:r>
              <a:rPr lang="de-DE" sz="2400" i="1" dirty="0" smtClean="0"/>
              <a:t>Lao </a:t>
            </a:r>
            <a:r>
              <a:rPr lang="de-DE" sz="2400" i="1" dirty="0"/>
              <a:t>&amp; Thailand</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4"/>
          <p:cNvSpPr>
            <a:spLocks noChangeArrowheads="1"/>
          </p:cNvSpPr>
          <p:nvPr/>
        </p:nvSpPr>
        <p:spPr bwMode="auto">
          <a:xfrm>
            <a:off x="447675" y="115888"/>
            <a:ext cx="9401175" cy="365125"/>
          </a:xfrm>
          <a:prstGeom prst="rect">
            <a:avLst/>
          </a:prstGeom>
          <a:noFill/>
          <a:ln w="9525">
            <a:noFill/>
            <a:miter lim="800000"/>
            <a:headEnd/>
            <a:tailEnd/>
          </a:ln>
        </p:spPr>
        <p:txBody>
          <a:bodyPr lIns="0" tIns="0" rIns="0" bIns="0">
            <a:spAutoFit/>
          </a:bodyPr>
          <a:lstStyle/>
          <a:p>
            <a:pPr algn="l"/>
            <a:r>
              <a:rPr lang="en-US" sz="2400">
                <a:solidFill>
                  <a:schemeClr val="tx2"/>
                </a:solidFill>
              </a:rPr>
              <a:t>Training Performance Index (TPI)</a:t>
            </a:r>
          </a:p>
        </p:txBody>
      </p:sp>
      <p:sp>
        <p:nvSpPr>
          <p:cNvPr id="36867" name="Rectangle 16"/>
          <p:cNvSpPr>
            <a:spLocks noChangeArrowheads="1"/>
          </p:cNvSpPr>
          <p:nvPr/>
        </p:nvSpPr>
        <p:spPr bwMode="auto">
          <a:xfrm>
            <a:off x="311150" y="765175"/>
            <a:ext cx="9250363" cy="939800"/>
          </a:xfrm>
          <a:prstGeom prst="rect">
            <a:avLst/>
          </a:prstGeom>
          <a:solidFill>
            <a:srgbClr val="FFFFFF"/>
          </a:solidFill>
          <a:ln w="9525">
            <a:noFill/>
            <a:miter lim="800000"/>
            <a:headEnd/>
            <a:tailEnd/>
          </a:ln>
        </p:spPr>
        <p:txBody>
          <a:bodyPr/>
          <a:lstStyle/>
          <a:p>
            <a:pPr marL="271463" indent="-271463" algn="just">
              <a:lnSpc>
                <a:spcPct val="110000"/>
              </a:lnSpc>
              <a:spcBef>
                <a:spcPct val="20000"/>
              </a:spcBef>
              <a:buClr>
                <a:srgbClr val="C00000"/>
              </a:buClr>
              <a:buSzPct val="80000"/>
              <a:buFont typeface="Wingdings" pitchFamily="2" charset="2"/>
              <a:buChar char="n"/>
            </a:pPr>
            <a:r>
              <a:rPr lang="en-US" sz="1400" b="0"/>
              <a:t>In order to have a simple mean of measuring and monitoring performance, a Training Performance Index (TPI) has been developed. The TPI is measured independently and focuses on how participants perceive the delivery and usefulness of the training. The TPI is is multi-dimensional and consists of four components including: overall performance, recommend to others, likelihood to participate in the future, and comparative usefulness of the training. </a:t>
            </a:r>
          </a:p>
        </p:txBody>
      </p:sp>
      <p:grpSp>
        <p:nvGrpSpPr>
          <p:cNvPr id="2" name="Group 17"/>
          <p:cNvGrpSpPr>
            <a:grpSpLocks/>
          </p:cNvGrpSpPr>
          <p:nvPr/>
        </p:nvGrpSpPr>
        <p:grpSpPr bwMode="auto">
          <a:xfrm>
            <a:off x="3806825" y="3181350"/>
            <a:ext cx="2233613" cy="2016125"/>
            <a:chOff x="2095" y="2082"/>
            <a:chExt cx="1299" cy="1270"/>
          </a:xfrm>
          <a:solidFill>
            <a:schemeClr val="tx1">
              <a:lumMod val="50000"/>
              <a:lumOff val="50000"/>
            </a:schemeClr>
          </a:solidFill>
        </p:grpSpPr>
        <p:sp>
          <p:nvSpPr>
            <p:cNvPr id="35853" name="Rectangle 18"/>
            <p:cNvSpPr>
              <a:spLocks noChangeArrowheads="1"/>
            </p:cNvSpPr>
            <p:nvPr/>
          </p:nvSpPr>
          <p:spPr bwMode="auto">
            <a:xfrm>
              <a:off x="2095" y="2082"/>
              <a:ext cx="1299" cy="1270"/>
            </a:xfrm>
            <a:prstGeom prst="rect">
              <a:avLst/>
            </a:prstGeom>
            <a:grpFill/>
            <a:ln w="9525">
              <a:noFill/>
              <a:miter lim="800000"/>
              <a:headEnd/>
              <a:tailEnd/>
            </a:ln>
          </p:spPr>
          <p:txBody>
            <a:bodyPr/>
            <a:lstStyle/>
            <a:p>
              <a:pPr>
                <a:defRPr/>
              </a:pPr>
              <a:r>
                <a:rPr lang="en-US" sz="2000">
                  <a:solidFill>
                    <a:srgbClr val="FFFFFF"/>
                  </a:solidFill>
                </a:rPr>
                <a:t>Training Performance Index</a:t>
              </a:r>
              <a:endParaRPr lang="th-TH" sz="2000">
                <a:solidFill>
                  <a:srgbClr val="FFFFFF"/>
                </a:solidFill>
              </a:endParaRPr>
            </a:p>
          </p:txBody>
        </p:sp>
        <p:grpSp>
          <p:nvGrpSpPr>
            <p:cNvPr id="3" name="Group 19"/>
            <p:cNvGrpSpPr>
              <a:grpSpLocks/>
            </p:cNvGrpSpPr>
            <p:nvPr/>
          </p:nvGrpSpPr>
          <p:grpSpPr bwMode="auto">
            <a:xfrm>
              <a:off x="2267" y="2898"/>
              <a:ext cx="954" cy="370"/>
              <a:chOff x="2267" y="2898"/>
              <a:chExt cx="954" cy="370"/>
            </a:xfrm>
            <a:grpFill/>
          </p:grpSpPr>
          <p:sp>
            <p:nvSpPr>
              <p:cNvPr id="35855" name="Rectangle 20"/>
              <p:cNvSpPr>
                <a:spLocks noChangeArrowheads="1"/>
              </p:cNvSpPr>
              <p:nvPr/>
            </p:nvSpPr>
            <p:spPr bwMode="auto">
              <a:xfrm>
                <a:off x="2267" y="2980"/>
                <a:ext cx="252" cy="147"/>
              </a:xfrm>
              <a:prstGeom prst="rect">
                <a:avLst/>
              </a:prstGeom>
              <a:grpFill/>
              <a:ln w="9525">
                <a:noFill/>
                <a:miter lim="800000"/>
                <a:headEnd/>
                <a:tailEnd/>
              </a:ln>
            </p:spPr>
            <p:txBody>
              <a:bodyPr wrap="none" lIns="0" tIns="0" rIns="0" bIns="0">
                <a:spAutoFit/>
              </a:bodyPr>
              <a:lstStyle/>
              <a:p>
                <a:pPr algn="l">
                  <a:lnSpc>
                    <a:spcPct val="110000"/>
                  </a:lnSpc>
                  <a:buClr>
                    <a:schemeClr val="bg1"/>
                  </a:buClr>
                  <a:buSzPct val="100000"/>
                  <a:buFont typeface="Times New Roman" pitchFamily="18" charset="0"/>
                  <a:buNone/>
                  <a:defRPr/>
                </a:pPr>
                <a:r>
                  <a:rPr lang="en-GB" sz="1400" i="1">
                    <a:solidFill>
                      <a:srgbClr val="FFFFFF"/>
                    </a:solidFill>
                  </a:rPr>
                  <a:t>weak</a:t>
                </a:r>
                <a:endParaRPr lang="en-GB" sz="1800" b="0">
                  <a:solidFill>
                    <a:srgbClr val="FFFFFF"/>
                  </a:solidFill>
                </a:endParaRPr>
              </a:p>
            </p:txBody>
          </p:sp>
          <p:sp>
            <p:nvSpPr>
              <p:cNvPr id="35856" name="Rectangle 21"/>
              <p:cNvSpPr>
                <a:spLocks noChangeArrowheads="1"/>
              </p:cNvSpPr>
              <p:nvPr/>
            </p:nvSpPr>
            <p:spPr bwMode="auto">
              <a:xfrm>
                <a:off x="2889" y="2980"/>
                <a:ext cx="332" cy="147"/>
              </a:xfrm>
              <a:prstGeom prst="rect">
                <a:avLst/>
              </a:prstGeom>
              <a:grpFill/>
              <a:ln w="9525">
                <a:noFill/>
                <a:miter lim="800000"/>
                <a:headEnd/>
                <a:tailEnd/>
              </a:ln>
            </p:spPr>
            <p:txBody>
              <a:bodyPr wrap="none" lIns="0" tIns="0" rIns="0" bIns="0">
                <a:spAutoFit/>
              </a:bodyPr>
              <a:lstStyle/>
              <a:p>
                <a:pPr algn="l">
                  <a:lnSpc>
                    <a:spcPct val="110000"/>
                  </a:lnSpc>
                  <a:buClr>
                    <a:schemeClr val="bg1"/>
                  </a:buClr>
                  <a:buSzPct val="100000"/>
                  <a:buFont typeface="Times New Roman" pitchFamily="18" charset="0"/>
                  <a:buNone/>
                  <a:defRPr/>
                </a:pPr>
                <a:r>
                  <a:rPr lang="en-GB" sz="1400" i="1">
                    <a:solidFill>
                      <a:srgbClr val="FFFFFF"/>
                    </a:solidFill>
                  </a:rPr>
                  <a:t>Strong</a:t>
                </a:r>
                <a:endParaRPr lang="en-GB" sz="1800" b="0">
                  <a:solidFill>
                    <a:srgbClr val="FFFFFF"/>
                  </a:solidFill>
                </a:endParaRPr>
              </a:p>
            </p:txBody>
          </p:sp>
          <p:sp>
            <p:nvSpPr>
              <p:cNvPr id="35857" name="Rectangle 22"/>
              <p:cNvSpPr>
                <a:spLocks noChangeArrowheads="1"/>
              </p:cNvSpPr>
              <p:nvPr/>
            </p:nvSpPr>
            <p:spPr bwMode="auto">
              <a:xfrm>
                <a:off x="2412" y="3121"/>
                <a:ext cx="631" cy="147"/>
              </a:xfrm>
              <a:prstGeom prst="rect">
                <a:avLst/>
              </a:prstGeom>
              <a:grpFill/>
              <a:ln w="9525">
                <a:noFill/>
                <a:miter lim="800000"/>
                <a:headEnd/>
                <a:tailEnd/>
              </a:ln>
            </p:spPr>
            <p:txBody>
              <a:bodyPr wrap="none" lIns="0" tIns="0" rIns="0" bIns="0">
                <a:spAutoFit/>
              </a:bodyPr>
              <a:lstStyle/>
              <a:p>
                <a:pPr algn="l">
                  <a:lnSpc>
                    <a:spcPct val="110000"/>
                  </a:lnSpc>
                  <a:buClr>
                    <a:schemeClr val="bg1"/>
                  </a:buClr>
                  <a:buSzPct val="100000"/>
                  <a:buFont typeface="Times New Roman" pitchFamily="18" charset="0"/>
                  <a:buNone/>
                  <a:defRPr/>
                </a:pPr>
                <a:r>
                  <a:rPr lang="en-GB" sz="1400" i="1">
                    <a:solidFill>
                      <a:srgbClr val="FFFFFF"/>
                    </a:solidFill>
                  </a:rPr>
                  <a:t>Performance</a:t>
                </a:r>
                <a:endParaRPr lang="en-GB" sz="1800" b="0">
                  <a:solidFill>
                    <a:srgbClr val="FFFFFF"/>
                  </a:solidFill>
                </a:endParaRPr>
              </a:p>
            </p:txBody>
          </p:sp>
          <p:sp>
            <p:nvSpPr>
              <p:cNvPr id="35858" name="Freeform 23"/>
              <p:cNvSpPr>
                <a:spLocks noEditPoints="1"/>
              </p:cNvSpPr>
              <p:nvPr/>
            </p:nvSpPr>
            <p:spPr bwMode="auto">
              <a:xfrm>
                <a:off x="2305" y="2898"/>
                <a:ext cx="886" cy="67"/>
              </a:xfrm>
              <a:custGeom>
                <a:avLst/>
                <a:gdLst>
                  <a:gd name="T0" fmla="*/ 14 w 9365"/>
                  <a:gd name="T1" fmla="*/ 26 h 697"/>
                  <a:gd name="T2" fmla="*/ 872 w 9365"/>
                  <a:gd name="T3" fmla="*/ 26 h 697"/>
                  <a:gd name="T4" fmla="*/ 872 w 9365"/>
                  <a:gd name="T5" fmla="*/ 41 h 697"/>
                  <a:gd name="T6" fmla="*/ 14 w 9365"/>
                  <a:gd name="T7" fmla="*/ 41 h 697"/>
                  <a:gd name="T8" fmla="*/ 14 w 9365"/>
                  <a:gd name="T9" fmla="*/ 26 h 697"/>
                  <a:gd name="T10" fmla="*/ 53 w 9365"/>
                  <a:gd name="T11" fmla="*/ 65 h 697"/>
                  <a:gd name="T12" fmla="*/ 0 w 9365"/>
                  <a:gd name="T13" fmla="*/ 33 h 697"/>
                  <a:gd name="T14" fmla="*/ 53 w 9365"/>
                  <a:gd name="T15" fmla="*/ 2 h 697"/>
                  <a:gd name="T16" fmla="*/ 63 w 9365"/>
                  <a:gd name="T17" fmla="*/ 5 h 697"/>
                  <a:gd name="T18" fmla="*/ 60 w 9365"/>
                  <a:gd name="T19" fmla="*/ 15 h 697"/>
                  <a:gd name="T20" fmla="*/ 18 w 9365"/>
                  <a:gd name="T21" fmla="*/ 40 h 697"/>
                  <a:gd name="T22" fmla="*/ 18 w 9365"/>
                  <a:gd name="T23" fmla="*/ 27 h 697"/>
                  <a:gd name="T24" fmla="*/ 60 w 9365"/>
                  <a:gd name="T25" fmla="*/ 52 h 697"/>
                  <a:gd name="T26" fmla="*/ 63 w 9365"/>
                  <a:gd name="T27" fmla="*/ 62 h 697"/>
                  <a:gd name="T28" fmla="*/ 53 w 9365"/>
                  <a:gd name="T29" fmla="*/ 65 h 697"/>
                  <a:gd name="T30" fmla="*/ 833 w 9365"/>
                  <a:gd name="T31" fmla="*/ 2 h 697"/>
                  <a:gd name="T32" fmla="*/ 886 w 9365"/>
                  <a:gd name="T33" fmla="*/ 33 h 697"/>
                  <a:gd name="T34" fmla="*/ 833 w 9365"/>
                  <a:gd name="T35" fmla="*/ 65 h 697"/>
                  <a:gd name="T36" fmla="*/ 823 w 9365"/>
                  <a:gd name="T37" fmla="*/ 62 h 697"/>
                  <a:gd name="T38" fmla="*/ 826 w 9365"/>
                  <a:gd name="T39" fmla="*/ 52 h 697"/>
                  <a:gd name="T40" fmla="*/ 868 w 9365"/>
                  <a:gd name="T41" fmla="*/ 27 h 697"/>
                  <a:gd name="T42" fmla="*/ 868 w 9365"/>
                  <a:gd name="T43" fmla="*/ 40 h 697"/>
                  <a:gd name="T44" fmla="*/ 826 w 9365"/>
                  <a:gd name="T45" fmla="*/ 15 h 697"/>
                  <a:gd name="T46" fmla="*/ 823 w 9365"/>
                  <a:gd name="T47" fmla="*/ 5 h 697"/>
                  <a:gd name="T48" fmla="*/ 833 w 9365"/>
                  <a:gd name="T49" fmla="*/ 2 h 69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365"/>
                  <a:gd name="T76" fmla="*/ 0 h 697"/>
                  <a:gd name="T77" fmla="*/ 9365 w 9365"/>
                  <a:gd name="T78" fmla="*/ 697 h 69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365" h="697">
                    <a:moveTo>
                      <a:pt x="149" y="273"/>
                    </a:moveTo>
                    <a:lnTo>
                      <a:pt x="9216" y="273"/>
                    </a:lnTo>
                    <a:lnTo>
                      <a:pt x="9216" y="423"/>
                    </a:lnTo>
                    <a:lnTo>
                      <a:pt x="149" y="423"/>
                    </a:lnTo>
                    <a:lnTo>
                      <a:pt x="149" y="273"/>
                    </a:lnTo>
                    <a:close/>
                    <a:moveTo>
                      <a:pt x="561" y="676"/>
                    </a:moveTo>
                    <a:lnTo>
                      <a:pt x="0" y="348"/>
                    </a:lnTo>
                    <a:lnTo>
                      <a:pt x="561" y="21"/>
                    </a:lnTo>
                    <a:cubicBezTo>
                      <a:pt x="597" y="0"/>
                      <a:pt x="643" y="12"/>
                      <a:pt x="664" y="48"/>
                    </a:cubicBezTo>
                    <a:cubicBezTo>
                      <a:pt x="685" y="84"/>
                      <a:pt x="673" y="130"/>
                      <a:pt x="637" y="151"/>
                    </a:cubicBezTo>
                    <a:lnTo>
                      <a:pt x="187" y="413"/>
                    </a:lnTo>
                    <a:lnTo>
                      <a:pt x="187" y="284"/>
                    </a:lnTo>
                    <a:lnTo>
                      <a:pt x="637" y="546"/>
                    </a:lnTo>
                    <a:cubicBezTo>
                      <a:pt x="673" y="567"/>
                      <a:pt x="685" y="613"/>
                      <a:pt x="664" y="649"/>
                    </a:cubicBezTo>
                    <a:cubicBezTo>
                      <a:pt x="643" y="685"/>
                      <a:pt x="597" y="697"/>
                      <a:pt x="561" y="676"/>
                    </a:cubicBezTo>
                    <a:close/>
                    <a:moveTo>
                      <a:pt x="8804" y="21"/>
                    </a:moveTo>
                    <a:lnTo>
                      <a:pt x="9365" y="348"/>
                    </a:lnTo>
                    <a:lnTo>
                      <a:pt x="8804" y="676"/>
                    </a:lnTo>
                    <a:cubicBezTo>
                      <a:pt x="8768" y="697"/>
                      <a:pt x="8722" y="685"/>
                      <a:pt x="8701" y="649"/>
                    </a:cubicBezTo>
                    <a:cubicBezTo>
                      <a:pt x="8680" y="613"/>
                      <a:pt x="8692" y="567"/>
                      <a:pt x="8728" y="546"/>
                    </a:cubicBezTo>
                    <a:lnTo>
                      <a:pt x="9178" y="284"/>
                    </a:lnTo>
                    <a:lnTo>
                      <a:pt x="9178" y="413"/>
                    </a:lnTo>
                    <a:lnTo>
                      <a:pt x="8728" y="151"/>
                    </a:lnTo>
                    <a:cubicBezTo>
                      <a:pt x="8692" y="130"/>
                      <a:pt x="8680" y="84"/>
                      <a:pt x="8701" y="48"/>
                    </a:cubicBezTo>
                    <a:cubicBezTo>
                      <a:pt x="8722" y="12"/>
                      <a:pt x="8768" y="0"/>
                      <a:pt x="8804" y="21"/>
                    </a:cubicBezTo>
                    <a:close/>
                  </a:path>
                </a:pathLst>
              </a:custGeom>
              <a:grpFill/>
              <a:ln w="1588" cap="flat">
                <a:solidFill>
                  <a:srgbClr val="FFFFFF"/>
                </a:solidFill>
                <a:prstDash val="solid"/>
                <a:bevel/>
                <a:headEnd/>
                <a:tailEnd/>
              </a:ln>
            </p:spPr>
            <p:txBody>
              <a:bodyPr/>
              <a:lstStyle/>
              <a:p>
                <a:pPr>
                  <a:defRPr/>
                </a:pPr>
                <a:endParaRPr lang="en-GB"/>
              </a:p>
            </p:txBody>
          </p:sp>
        </p:grpSp>
      </p:grpSp>
      <p:sp>
        <p:nvSpPr>
          <p:cNvPr id="36869" name="Rectangle 24"/>
          <p:cNvSpPr>
            <a:spLocks noChangeArrowheads="1"/>
          </p:cNvSpPr>
          <p:nvPr/>
        </p:nvSpPr>
        <p:spPr bwMode="auto">
          <a:xfrm>
            <a:off x="3929063" y="2060575"/>
            <a:ext cx="2027237" cy="688975"/>
          </a:xfrm>
          <a:prstGeom prst="rect">
            <a:avLst/>
          </a:prstGeom>
          <a:solidFill>
            <a:srgbClr val="C00000"/>
          </a:solidFill>
          <a:ln w="9525">
            <a:noFill/>
            <a:miter lim="800000"/>
            <a:headEnd/>
            <a:tailEnd/>
          </a:ln>
        </p:spPr>
        <p:txBody>
          <a:bodyPr anchor="ctr"/>
          <a:lstStyle/>
          <a:p>
            <a:r>
              <a:rPr lang="en-US" sz="1600">
                <a:solidFill>
                  <a:srgbClr val="FFFFFF"/>
                </a:solidFill>
              </a:rPr>
              <a:t>Overall performance</a:t>
            </a:r>
            <a:endParaRPr lang="th-TH" sz="1600">
              <a:solidFill>
                <a:srgbClr val="FFFFFF"/>
              </a:solidFill>
            </a:endParaRPr>
          </a:p>
        </p:txBody>
      </p:sp>
      <p:sp>
        <p:nvSpPr>
          <p:cNvPr id="36870" name="Rectangle 25"/>
          <p:cNvSpPr>
            <a:spLocks noChangeArrowheads="1"/>
          </p:cNvSpPr>
          <p:nvPr/>
        </p:nvSpPr>
        <p:spPr bwMode="auto">
          <a:xfrm>
            <a:off x="1065213" y="3716338"/>
            <a:ext cx="2028825" cy="819150"/>
          </a:xfrm>
          <a:prstGeom prst="rect">
            <a:avLst/>
          </a:prstGeom>
          <a:solidFill>
            <a:srgbClr val="C00000"/>
          </a:solidFill>
          <a:ln w="9525">
            <a:noFill/>
            <a:miter lim="800000"/>
            <a:headEnd/>
            <a:tailEnd/>
          </a:ln>
        </p:spPr>
        <p:txBody>
          <a:bodyPr anchor="ctr"/>
          <a:lstStyle/>
          <a:p>
            <a:r>
              <a:rPr lang="en-US" sz="1600">
                <a:solidFill>
                  <a:srgbClr val="FFFFFF"/>
                </a:solidFill>
              </a:rPr>
              <a:t>Future participation</a:t>
            </a:r>
            <a:endParaRPr lang="th-TH" sz="1600">
              <a:solidFill>
                <a:srgbClr val="FFFFFF"/>
              </a:solidFill>
            </a:endParaRPr>
          </a:p>
        </p:txBody>
      </p:sp>
      <p:sp>
        <p:nvSpPr>
          <p:cNvPr id="36871" name="Rectangle 26"/>
          <p:cNvSpPr>
            <a:spLocks noChangeArrowheads="1"/>
          </p:cNvSpPr>
          <p:nvPr/>
        </p:nvSpPr>
        <p:spPr bwMode="auto">
          <a:xfrm>
            <a:off x="6756400" y="3716338"/>
            <a:ext cx="2027238" cy="819150"/>
          </a:xfrm>
          <a:prstGeom prst="rect">
            <a:avLst/>
          </a:prstGeom>
          <a:solidFill>
            <a:srgbClr val="C00000"/>
          </a:solidFill>
          <a:ln w="9525">
            <a:noFill/>
            <a:miter lim="800000"/>
            <a:headEnd/>
            <a:tailEnd/>
          </a:ln>
        </p:spPr>
        <p:txBody>
          <a:bodyPr anchor="ctr"/>
          <a:lstStyle/>
          <a:p>
            <a:r>
              <a:rPr lang="en-US" sz="1600">
                <a:solidFill>
                  <a:srgbClr val="FFFFFF"/>
                </a:solidFill>
              </a:rPr>
              <a:t>Recommend to others</a:t>
            </a:r>
            <a:endParaRPr lang="th-TH" sz="1600">
              <a:solidFill>
                <a:srgbClr val="FFFFFF"/>
              </a:solidFill>
            </a:endParaRPr>
          </a:p>
        </p:txBody>
      </p:sp>
      <p:sp>
        <p:nvSpPr>
          <p:cNvPr id="36872" name="Rectangle 27"/>
          <p:cNvSpPr>
            <a:spLocks noChangeArrowheads="1"/>
          </p:cNvSpPr>
          <p:nvPr/>
        </p:nvSpPr>
        <p:spPr bwMode="auto">
          <a:xfrm>
            <a:off x="3929063" y="5618163"/>
            <a:ext cx="2027237" cy="690562"/>
          </a:xfrm>
          <a:prstGeom prst="rect">
            <a:avLst/>
          </a:prstGeom>
          <a:solidFill>
            <a:srgbClr val="C00000"/>
          </a:solidFill>
          <a:ln w="9525">
            <a:noFill/>
            <a:miter lim="800000"/>
            <a:headEnd/>
            <a:tailEnd/>
          </a:ln>
        </p:spPr>
        <p:txBody>
          <a:bodyPr anchor="ctr"/>
          <a:lstStyle/>
          <a:p>
            <a:r>
              <a:rPr lang="en-US" sz="1600">
                <a:solidFill>
                  <a:srgbClr val="FFFFFF"/>
                </a:solidFill>
              </a:rPr>
              <a:t>Comparative usefulness</a:t>
            </a:r>
            <a:endParaRPr lang="th-TH" sz="1600">
              <a:solidFill>
                <a:srgbClr val="FFFFFF"/>
              </a:solidFill>
            </a:endParaRPr>
          </a:p>
        </p:txBody>
      </p:sp>
      <p:sp>
        <p:nvSpPr>
          <p:cNvPr id="35849" name="AutoShape 28"/>
          <p:cNvSpPr>
            <a:spLocks noChangeArrowheads="1"/>
          </p:cNvSpPr>
          <p:nvPr/>
        </p:nvSpPr>
        <p:spPr bwMode="auto">
          <a:xfrm>
            <a:off x="3176588" y="3875088"/>
            <a:ext cx="546100" cy="503237"/>
          </a:xfrm>
          <a:prstGeom prst="rightArrow">
            <a:avLst>
              <a:gd name="adj1" fmla="val 50000"/>
              <a:gd name="adj2" fmla="val 27129"/>
            </a:avLst>
          </a:prstGeom>
          <a:solidFill>
            <a:schemeClr val="tx1">
              <a:lumMod val="50000"/>
              <a:lumOff val="50000"/>
            </a:schemeClr>
          </a:solidFill>
          <a:ln w="25400">
            <a:noFill/>
            <a:miter lim="800000"/>
            <a:headEnd/>
            <a:tailEnd/>
          </a:ln>
        </p:spPr>
        <p:txBody>
          <a:bodyPr wrap="none" lIns="0" tIns="0" rIns="0" bIns="0" anchor="ctr"/>
          <a:lstStyle/>
          <a:p>
            <a:pPr>
              <a:defRPr/>
            </a:pPr>
            <a:endParaRPr lang="en-GB"/>
          </a:p>
        </p:txBody>
      </p:sp>
      <p:sp>
        <p:nvSpPr>
          <p:cNvPr id="35850" name="AutoShape 29"/>
          <p:cNvSpPr>
            <a:spLocks noChangeArrowheads="1"/>
          </p:cNvSpPr>
          <p:nvPr/>
        </p:nvSpPr>
        <p:spPr bwMode="auto">
          <a:xfrm rot="5400000">
            <a:off x="4789487" y="2682876"/>
            <a:ext cx="309563" cy="544512"/>
          </a:xfrm>
          <a:prstGeom prst="rightArrow">
            <a:avLst>
              <a:gd name="adj1" fmla="val 50000"/>
              <a:gd name="adj2" fmla="val 25000"/>
            </a:avLst>
          </a:prstGeom>
          <a:solidFill>
            <a:schemeClr val="tx1">
              <a:lumMod val="50000"/>
              <a:lumOff val="50000"/>
            </a:schemeClr>
          </a:solidFill>
          <a:ln w="25400">
            <a:noFill/>
            <a:miter lim="800000"/>
            <a:headEnd/>
            <a:tailEnd/>
          </a:ln>
        </p:spPr>
        <p:txBody>
          <a:bodyPr wrap="none" lIns="0" tIns="0" rIns="0" bIns="0" anchor="ctr"/>
          <a:lstStyle/>
          <a:p>
            <a:pPr>
              <a:defRPr/>
            </a:pPr>
            <a:endParaRPr lang="en-GB"/>
          </a:p>
        </p:txBody>
      </p:sp>
      <p:sp>
        <p:nvSpPr>
          <p:cNvPr id="35851" name="AutoShape 30"/>
          <p:cNvSpPr>
            <a:spLocks noChangeArrowheads="1"/>
          </p:cNvSpPr>
          <p:nvPr/>
        </p:nvSpPr>
        <p:spPr bwMode="auto">
          <a:xfrm rot="10800000">
            <a:off x="6124575" y="3875088"/>
            <a:ext cx="547688" cy="503237"/>
          </a:xfrm>
          <a:prstGeom prst="rightArrow">
            <a:avLst>
              <a:gd name="adj1" fmla="val 50000"/>
              <a:gd name="adj2" fmla="val 27208"/>
            </a:avLst>
          </a:prstGeom>
          <a:solidFill>
            <a:schemeClr val="tx1">
              <a:lumMod val="50000"/>
              <a:lumOff val="50000"/>
            </a:schemeClr>
          </a:solidFill>
          <a:ln w="25400">
            <a:noFill/>
            <a:miter lim="800000"/>
            <a:headEnd/>
            <a:tailEnd/>
          </a:ln>
        </p:spPr>
        <p:txBody>
          <a:bodyPr wrap="none" lIns="0" tIns="0" rIns="0" bIns="0" anchor="ctr"/>
          <a:lstStyle/>
          <a:p>
            <a:pPr>
              <a:defRPr/>
            </a:pPr>
            <a:endParaRPr lang="en-GB"/>
          </a:p>
        </p:txBody>
      </p:sp>
      <p:sp>
        <p:nvSpPr>
          <p:cNvPr id="35852" name="AutoShape 31"/>
          <p:cNvSpPr>
            <a:spLocks noChangeArrowheads="1"/>
          </p:cNvSpPr>
          <p:nvPr/>
        </p:nvSpPr>
        <p:spPr bwMode="auto">
          <a:xfrm rot="-5400000">
            <a:off x="4787900" y="5130800"/>
            <a:ext cx="309563" cy="544513"/>
          </a:xfrm>
          <a:prstGeom prst="rightArrow">
            <a:avLst>
              <a:gd name="adj1" fmla="val 50000"/>
              <a:gd name="adj2" fmla="val 25000"/>
            </a:avLst>
          </a:prstGeom>
          <a:solidFill>
            <a:schemeClr val="tx1">
              <a:lumMod val="50000"/>
              <a:lumOff val="50000"/>
            </a:schemeClr>
          </a:solidFill>
          <a:ln w="25400">
            <a:noFill/>
            <a:miter lim="800000"/>
            <a:headEnd/>
            <a:tailEnd/>
          </a:ln>
        </p:spPr>
        <p:txBody>
          <a:bodyPr wrap="none" lIns="0" tIns="0" rIns="0" bIns="0" anchor="ctr"/>
          <a:lstStyle/>
          <a:p>
            <a:pPr>
              <a:defRPr/>
            </a:pPr>
            <a:endParaRPr lang="en-GB"/>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1151779" y="3212976"/>
            <a:ext cx="8208912" cy="503530"/>
          </a:xfrm>
          <a:prstGeom prst="rect">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91440" rIns="91440" bIns="91440" numCol="1" rtlCol="0" anchor="t" anchorCtr="0" compatLnSpc="1">
            <a:prstTxWarp prst="textNoShape">
              <a:avLst/>
            </a:prstTxWarp>
            <a:noAutofit/>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Arial" pitchFamily="34" charset="0"/>
              </a:rPr>
              <a:t>Good Performance</a:t>
            </a:r>
          </a:p>
        </p:txBody>
      </p:sp>
      <p:sp>
        <p:nvSpPr>
          <p:cNvPr id="11" name="Rectangle 10"/>
          <p:cNvSpPr/>
          <p:nvPr/>
        </p:nvSpPr>
        <p:spPr bwMode="auto">
          <a:xfrm>
            <a:off x="1151779" y="2364120"/>
            <a:ext cx="8208912" cy="906750"/>
          </a:xfrm>
          <a:prstGeom prst="rect">
            <a:avLst/>
          </a:prstGeom>
          <a:solidFill>
            <a:srgbClr val="66FF99"/>
          </a:solidFill>
          <a:ln w="9525" cap="flat" cmpd="sng" algn="ctr">
            <a:solidFill>
              <a:schemeClr val="tx1"/>
            </a:solidFill>
            <a:prstDash val="solid"/>
            <a:round/>
            <a:headEnd type="none" w="med" len="med"/>
            <a:tailEnd type="none" w="med" len="med"/>
          </a:ln>
          <a:effectLst/>
        </p:spPr>
        <p:txBody>
          <a:bodyPr vert="horz" wrap="square" lIns="91440" tIns="91440" rIns="91440" bIns="91440" numCol="1" rtlCol="0" anchor="t" anchorCtr="0" compatLnSpc="1">
            <a:prstTxWarp prst="textNoShape">
              <a:avLst/>
            </a:prstTxWarp>
            <a:noAutofit/>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Arial" pitchFamily="34" charset="0"/>
              </a:rPr>
              <a:t>Excellent Performance</a:t>
            </a:r>
          </a:p>
        </p:txBody>
      </p:sp>
      <p:sp>
        <p:nvSpPr>
          <p:cNvPr id="9" name="Rectangle 8"/>
          <p:cNvSpPr/>
          <p:nvPr/>
        </p:nvSpPr>
        <p:spPr bwMode="auto">
          <a:xfrm>
            <a:off x="1151779" y="3716506"/>
            <a:ext cx="8208912" cy="1296144"/>
          </a:xfrm>
          <a:prstGeom prst="rect">
            <a:avLst/>
          </a:prstGeom>
          <a:solidFill>
            <a:srgbClr val="FF9999"/>
          </a:solidFill>
          <a:ln w="9525" cap="flat" cmpd="sng" algn="ctr">
            <a:solidFill>
              <a:schemeClr val="tx1"/>
            </a:solidFill>
            <a:prstDash val="solid"/>
            <a:round/>
            <a:headEnd type="none" w="med" len="med"/>
            <a:tailEnd type="none" w="med" len="med"/>
          </a:ln>
          <a:effectLst/>
        </p:spPr>
        <p:txBody>
          <a:bodyPr vert="horz" wrap="square" lIns="91440" tIns="91440" rIns="91440" bIns="91440" numCol="1" rtlCol="0" anchor="t" anchorCtr="0" compatLnSpc="1">
            <a:prstTxWarp prst="textNoShape">
              <a:avLst/>
            </a:prstTxWarp>
            <a:noAutofit/>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Arial" pitchFamily="34" charset="0"/>
              </a:rPr>
              <a:t>Improvement</a:t>
            </a:r>
            <a:r>
              <a:rPr kumimoji="0" lang="en-GB" sz="1600" b="1" i="0" u="none" strike="noStrike" cap="none" normalizeH="0" dirty="0" smtClean="0">
                <a:ln>
                  <a:noFill/>
                </a:ln>
                <a:solidFill>
                  <a:schemeClr val="tx1"/>
                </a:solidFill>
                <a:effectLst/>
                <a:latin typeface="Arial" pitchFamily="34" charset="0"/>
              </a:rPr>
              <a:t> Zone</a:t>
            </a:r>
            <a:endParaRPr kumimoji="0" lang="en-GB" sz="1600" b="1" i="0" u="none" strike="noStrike" cap="none" normalizeH="0" baseline="0" dirty="0" smtClean="0">
              <a:ln>
                <a:noFill/>
              </a:ln>
              <a:solidFill>
                <a:schemeClr val="tx1"/>
              </a:solidFill>
              <a:effectLst/>
              <a:latin typeface="Arial" pitchFamily="34" charset="0"/>
            </a:endParaRPr>
          </a:p>
        </p:txBody>
      </p:sp>
      <p:sp>
        <p:nvSpPr>
          <p:cNvPr id="12" name="Rectangle 11"/>
          <p:cNvSpPr/>
          <p:nvPr/>
        </p:nvSpPr>
        <p:spPr bwMode="auto">
          <a:xfrm>
            <a:off x="1151779" y="4164320"/>
            <a:ext cx="8208912" cy="86409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91440" rIns="91440" bIns="91440" numCol="1" rtlCol="0" anchor="t" anchorCtr="0" compatLnSpc="1">
            <a:prstTxWarp prst="textNoShape">
              <a:avLst/>
            </a:prstTxWarp>
            <a:noAutofit/>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bg1"/>
                </a:solidFill>
                <a:effectLst/>
                <a:latin typeface="Arial" pitchFamily="34" charset="0"/>
              </a:rPr>
              <a:t>FUNDING CRISIS</a:t>
            </a:r>
          </a:p>
        </p:txBody>
      </p:sp>
      <p:graphicFrame>
        <p:nvGraphicFramePr>
          <p:cNvPr id="7" name="Object 5"/>
          <p:cNvGraphicFramePr>
            <a:graphicFrameLocks noChangeAspect="1"/>
          </p:cNvGraphicFramePr>
          <p:nvPr/>
        </p:nvGraphicFramePr>
        <p:xfrm>
          <a:off x="755650" y="2189163"/>
          <a:ext cx="8683625" cy="3205162"/>
        </p:xfrm>
        <a:graphic>
          <a:graphicData uri="http://schemas.openxmlformats.org/drawingml/2006/chart">
            <c:chart xmlns:c="http://schemas.openxmlformats.org/drawingml/2006/chart" xmlns:r="http://schemas.openxmlformats.org/officeDocument/2006/relationships" r:id="rId2"/>
          </a:graphicData>
        </a:graphic>
      </p:graphicFrame>
      <p:pic>
        <p:nvPicPr>
          <p:cNvPr id="2051" name="Picture 2"/>
          <p:cNvPicPr>
            <a:picLocks noChangeAspect="1" noChangeArrowheads="1"/>
          </p:cNvPicPr>
          <p:nvPr/>
        </p:nvPicPr>
        <p:blipFill>
          <a:blip r:embed="rId3" cstate="print"/>
          <a:srcRect/>
          <a:stretch>
            <a:fillRect/>
          </a:stretch>
        </p:blipFill>
        <p:spPr bwMode="auto">
          <a:xfrm>
            <a:off x="330200" y="152400"/>
            <a:ext cx="619125" cy="171450"/>
          </a:xfrm>
          <a:prstGeom prst="rect">
            <a:avLst/>
          </a:prstGeom>
          <a:noFill/>
          <a:ln w="9525">
            <a:noFill/>
            <a:miter lim="800000"/>
            <a:headEnd/>
            <a:tailEnd/>
          </a:ln>
        </p:spPr>
      </p:pic>
      <p:sp>
        <p:nvSpPr>
          <p:cNvPr id="2052" name="Rectangle 3"/>
          <p:cNvSpPr>
            <a:spLocks noChangeArrowheads="1"/>
          </p:cNvSpPr>
          <p:nvPr/>
        </p:nvSpPr>
        <p:spPr bwMode="auto">
          <a:xfrm>
            <a:off x="311150" y="765175"/>
            <a:ext cx="9105900" cy="939800"/>
          </a:xfrm>
          <a:prstGeom prst="rect">
            <a:avLst/>
          </a:prstGeom>
          <a:solidFill>
            <a:srgbClr val="FFFFFF"/>
          </a:solidFill>
          <a:ln w="9525">
            <a:noFill/>
            <a:miter lim="800000"/>
            <a:headEnd/>
            <a:tailEnd/>
          </a:ln>
        </p:spPr>
        <p:txBody>
          <a:bodyPr/>
          <a:lstStyle/>
          <a:p>
            <a:pPr marL="271463" indent="-271463" algn="just">
              <a:spcBef>
                <a:spcPct val="20000"/>
              </a:spcBef>
              <a:buClr>
                <a:srgbClr val="C00000"/>
              </a:buClr>
              <a:buSzPct val="80000"/>
              <a:buFont typeface="Wingdings" pitchFamily="2" charset="2"/>
              <a:buChar char="n"/>
            </a:pPr>
            <a:r>
              <a:rPr lang="en-US" sz="1400" b="0" dirty="0"/>
              <a:t>The overall TPI for the FHI360 in </a:t>
            </a:r>
            <a:r>
              <a:rPr lang="en-US" sz="1400" b="0" dirty="0" smtClean="0"/>
              <a:t>2009 was 108. For the 2011 evaluation it increased further to 114. That is a very good score and means the focus of future training efforts should focus on maintaining performance rather than improvements.</a:t>
            </a:r>
            <a:endParaRPr lang="en-US" sz="1400" b="0" dirty="0"/>
          </a:p>
        </p:txBody>
      </p:sp>
      <p:sp>
        <p:nvSpPr>
          <p:cNvPr id="2053" name="Rectangle 4"/>
          <p:cNvSpPr>
            <a:spLocks noChangeArrowheads="1"/>
          </p:cNvSpPr>
          <p:nvPr/>
        </p:nvSpPr>
        <p:spPr bwMode="auto">
          <a:xfrm>
            <a:off x="447675" y="115888"/>
            <a:ext cx="9401175" cy="365125"/>
          </a:xfrm>
          <a:prstGeom prst="rect">
            <a:avLst/>
          </a:prstGeom>
          <a:noFill/>
          <a:ln w="9525">
            <a:noFill/>
            <a:miter lim="800000"/>
            <a:headEnd/>
            <a:tailEnd/>
          </a:ln>
        </p:spPr>
        <p:txBody>
          <a:bodyPr lIns="0" tIns="0" rIns="0" bIns="0">
            <a:spAutoFit/>
          </a:bodyPr>
          <a:lstStyle/>
          <a:p>
            <a:pPr algn="l"/>
            <a:r>
              <a:rPr lang="en-US" sz="2400">
                <a:solidFill>
                  <a:schemeClr val="tx2"/>
                </a:solidFill>
              </a:rPr>
              <a:t>Training Performance Index (TPI) Overall</a:t>
            </a:r>
          </a:p>
        </p:txBody>
      </p:sp>
      <p:sp>
        <p:nvSpPr>
          <p:cNvPr id="2054" name="Text Box 6"/>
          <p:cNvSpPr txBox="1">
            <a:spLocks noChangeArrowheads="1"/>
          </p:cNvSpPr>
          <p:nvPr/>
        </p:nvSpPr>
        <p:spPr bwMode="auto">
          <a:xfrm>
            <a:off x="923925" y="2074237"/>
            <a:ext cx="196850" cy="153888"/>
          </a:xfrm>
          <a:prstGeom prst="rect">
            <a:avLst/>
          </a:prstGeom>
          <a:noFill/>
          <a:ln w="9525">
            <a:noFill/>
            <a:miter lim="800000"/>
            <a:headEnd/>
            <a:tailEnd/>
          </a:ln>
        </p:spPr>
        <p:txBody>
          <a:bodyPr wrap="square" lIns="0" tIns="0" rIns="0" bIns="0">
            <a:spAutoFit/>
          </a:bodyPr>
          <a:lstStyle/>
          <a:p>
            <a:r>
              <a:rPr lang="en-US"/>
              <a:t>TPI</a:t>
            </a:r>
            <a:endParaRPr lang="th-TH"/>
          </a:p>
        </p:txBody>
      </p:sp>
      <p:sp>
        <p:nvSpPr>
          <p:cNvPr id="13" name="TextBox 12"/>
          <p:cNvSpPr txBox="1"/>
          <p:nvPr/>
        </p:nvSpPr>
        <p:spPr>
          <a:xfrm>
            <a:off x="1350640" y="6477000"/>
            <a:ext cx="3962400" cy="261610"/>
          </a:xfrm>
          <a:prstGeom prst="rect">
            <a:avLst/>
          </a:prstGeom>
          <a:noFill/>
        </p:spPr>
        <p:txBody>
          <a:bodyPr wrap="square" rtlCol="0">
            <a:spAutoFit/>
          </a:bodyPr>
          <a:lstStyle/>
          <a:p>
            <a:pPr algn="l"/>
            <a:r>
              <a:rPr lang="en-GB" sz="1100" dirty="0" smtClean="0"/>
              <a:t>Base: All respondents, n=272 </a:t>
            </a:r>
            <a:endParaRPr lang="en-GB" sz="11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70"/>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Effect transition="in" filter="fade">
                                      <p:cBhvr>
                                        <p:cTn id="9"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2"/>
          <p:cNvPicPr>
            <a:picLocks noChangeAspect="1" noChangeArrowheads="1"/>
          </p:cNvPicPr>
          <p:nvPr/>
        </p:nvPicPr>
        <p:blipFill>
          <a:blip r:embed="rId2" cstate="print"/>
          <a:srcRect/>
          <a:stretch>
            <a:fillRect/>
          </a:stretch>
        </p:blipFill>
        <p:spPr bwMode="auto">
          <a:xfrm>
            <a:off x="330200" y="152400"/>
            <a:ext cx="619125" cy="171450"/>
          </a:xfrm>
          <a:prstGeom prst="rect">
            <a:avLst/>
          </a:prstGeom>
          <a:noFill/>
          <a:ln w="9525">
            <a:noFill/>
            <a:miter lim="800000"/>
            <a:headEnd/>
            <a:tailEnd/>
          </a:ln>
        </p:spPr>
      </p:pic>
      <p:sp>
        <p:nvSpPr>
          <p:cNvPr id="3077" name="Rectangle 5"/>
          <p:cNvSpPr>
            <a:spLocks noChangeArrowheads="1"/>
          </p:cNvSpPr>
          <p:nvPr/>
        </p:nvSpPr>
        <p:spPr bwMode="auto">
          <a:xfrm>
            <a:off x="311150" y="765174"/>
            <a:ext cx="9394825" cy="1367681"/>
          </a:xfrm>
          <a:prstGeom prst="rect">
            <a:avLst/>
          </a:prstGeom>
          <a:solidFill>
            <a:srgbClr val="FFFFFF"/>
          </a:solidFill>
          <a:ln w="9525">
            <a:noFill/>
            <a:miter lim="800000"/>
            <a:headEnd/>
            <a:tailEnd/>
          </a:ln>
        </p:spPr>
        <p:txBody>
          <a:bodyPr/>
          <a:lstStyle/>
          <a:p>
            <a:pPr marL="271463" indent="-271463" algn="just">
              <a:spcBef>
                <a:spcPct val="20000"/>
              </a:spcBef>
              <a:buClr>
                <a:srgbClr val="C00000"/>
              </a:buClr>
              <a:buSzPct val="80000"/>
              <a:buFont typeface="Wingdings" pitchFamily="2" charset="2"/>
              <a:buChar char="n"/>
            </a:pPr>
            <a:r>
              <a:rPr lang="en-US" sz="1400" b="0" dirty="0"/>
              <a:t>There was good representation of both male and female participants but most </a:t>
            </a:r>
            <a:r>
              <a:rPr lang="en-US" sz="1400" b="0" dirty="0" smtClean="0"/>
              <a:t>have been males. </a:t>
            </a:r>
            <a:r>
              <a:rPr lang="en-US" sz="1400" b="0" dirty="0"/>
              <a:t>Females rate </a:t>
            </a:r>
            <a:r>
              <a:rPr lang="en-US" sz="1400" b="0" dirty="0" smtClean="0"/>
              <a:t>the trainings a bit lower than males. </a:t>
            </a:r>
            <a:endParaRPr lang="en-US" sz="1400" b="0" dirty="0"/>
          </a:p>
          <a:p>
            <a:pPr marL="271463" indent="-271463" algn="just">
              <a:spcBef>
                <a:spcPct val="20000"/>
              </a:spcBef>
              <a:buClr>
                <a:srgbClr val="C00000"/>
              </a:buClr>
              <a:buSzPct val="80000"/>
              <a:buFont typeface="Wingdings" pitchFamily="2" charset="2"/>
              <a:buChar char="n"/>
            </a:pPr>
            <a:r>
              <a:rPr lang="en-US" sz="1400" b="0" dirty="0"/>
              <a:t>Participants </a:t>
            </a:r>
            <a:r>
              <a:rPr lang="en-US" sz="1400" b="0" dirty="0" smtClean="0"/>
              <a:t>were grouped </a:t>
            </a:r>
            <a:r>
              <a:rPr lang="en-US" sz="1400" b="0" dirty="0"/>
              <a:t>into 5 </a:t>
            </a:r>
            <a:r>
              <a:rPr lang="en-US" sz="1400" b="0" dirty="0" smtClean="0"/>
              <a:t>segments. </a:t>
            </a:r>
            <a:r>
              <a:rPr lang="en-US" sz="1400" b="0" dirty="0"/>
              <a:t>It is interesting to see that the TPI differs only marginally between the groups with </a:t>
            </a:r>
            <a:r>
              <a:rPr lang="en-US" sz="1400" b="0" dirty="0" smtClean="0"/>
              <a:t>provincial office an LWU participants scoring </a:t>
            </a:r>
            <a:r>
              <a:rPr lang="en-US" sz="1400" b="0" dirty="0"/>
              <a:t>somewhat lower compared to the </a:t>
            </a:r>
            <a:r>
              <a:rPr lang="en-US" sz="1400" b="0" dirty="0" smtClean="0"/>
              <a:t>other segments.</a:t>
            </a:r>
            <a:endParaRPr lang="en-US" sz="1400" b="0" dirty="0"/>
          </a:p>
        </p:txBody>
      </p:sp>
      <p:graphicFrame>
        <p:nvGraphicFramePr>
          <p:cNvPr id="11" name="Object 92"/>
          <p:cNvGraphicFramePr>
            <a:graphicFrameLocks noChangeAspect="1"/>
          </p:cNvGraphicFramePr>
          <p:nvPr/>
        </p:nvGraphicFramePr>
        <p:xfrm>
          <a:off x="466725" y="2565400"/>
          <a:ext cx="3179763" cy="38290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Object 93"/>
          <p:cNvGraphicFramePr>
            <a:graphicFrameLocks noChangeAspect="1"/>
          </p:cNvGraphicFramePr>
          <p:nvPr/>
        </p:nvGraphicFramePr>
        <p:xfrm>
          <a:off x="3743325" y="2520950"/>
          <a:ext cx="5715000" cy="4241800"/>
        </p:xfrm>
        <a:graphic>
          <a:graphicData uri="http://schemas.openxmlformats.org/drawingml/2006/chart">
            <c:chart xmlns:c="http://schemas.openxmlformats.org/drawingml/2006/chart" xmlns:r="http://schemas.openxmlformats.org/officeDocument/2006/relationships" r:id="rId4"/>
          </a:graphicData>
        </a:graphic>
      </p:graphicFrame>
      <p:sp>
        <p:nvSpPr>
          <p:cNvPr id="3078" name="Rectangle 94"/>
          <p:cNvSpPr>
            <a:spLocks noChangeArrowheads="1"/>
          </p:cNvSpPr>
          <p:nvPr/>
        </p:nvSpPr>
        <p:spPr bwMode="auto">
          <a:xfrm>
            <a:off x="447675" y="115888"/>
            <a:ext cx="9401175" cy="369332"/>
          </a:xfrm>
          <a:prstGeom prst="rect">
            <a:avLst/>
          </a:prstGeom>
          <a:noFill/>
          <a:ln w="9525">
            <a:noFill/>
            <a:miter lim="800000"/>
            <a:headEnd/>
            <a:tailEnd/>
          </a:ln>
        </p:spPr>
        <p:txBody>
          <a:bodyPr lIns="0" tIns="0" rIns="0" bIns="0">
            <a:spAutoFit/>
          </a:bodyPr>
          <a:lstStyle/>
          <a:p>
            <a:pPr algn="l"/>
            <a:r>
              <a:rPr lang="en-US" sz="2400" dirty="0">
                <a:solidFill>
                  <a:schemeClr val="tx2"/>
                </a:solidFill>
              </a:rPr>
              <a:t>Training Performance Index (TPI) by </a:t>
            </a:r>
            <a:r>
              <a:rPr lang="en-US" sz="2400" dirty="0" smtClean="0">
                <a:solidFill>
                  <a:schemeClr val="tx2"/>
                </a:solidFill>
              </a:rPr>
              <a:t>Sex and Segment</a:t>
            </a:r>
            <a:endParaRPr lang="en-US" sz="2400" dirty="0">
              <a:solidFill>
                <a:schemeClr val="tx2"/>
              </a:solidFill>
            </a:endParaRPr>
          </a:p>
        </p:txBody>
      </p:sp>
      <p:sp>
        <p:nvSpPr>
          <p:cNvPr id="3079" name="Text Box 95"/>
          <p:cNvSpPr txBox="1">
            <a:spLocks noChangeArrowheads="1"/>
          </p:cNvSpPr>
          <p:nvPr/>
        </p:nvSpPr>
        <p:spPr bwMode="auto">
          <a:xfrm>
            <a:off x="649288" y="2916238"/>
            <a:ext cx="112712" cy="152400"/>
          </a:xfrm>
          <a:prstGeom prst="rect">
            <a:avLst/>
          </a:prstGeom>
          <a:noFill/>
          <a:ln w="9525">
            <a:noFill/>
            <a:miter lim="800000"/>
            <a:headEnd/>
            <a:tailEnd/>
          </a:ln>
        </p:spPr>
        <p:txBody>
          <a:bodyPr wrap="none" lIns="0" tIns="0" rIns="0" bIns="0">
            <a:spAutoFit/>
          </a:bodyPr>
          <a:lstStyle/>
          <a:p>
            <a:r>
              <a:rPr lang="en-US"/>
              <a:t>%</a:t>
            </a:r>
            <a:endParaRPr lang="th-TH"/>
          </a:p>
        </p:txBody>
      </p:sp>
      <p:sp>
        <p:nvSpPr>
          <p:cNvPr id="3080" name="Text Box 96"/>
          <p:cNvSpPr txBox="1">
            <a:spLocks noChangeArrowheads="1"/>
          </p:cNvSpPr>
          <p:nvPr/>
        </p:nvSpPr>
        <p:spPr bwMode="auto">
          <a:xfrm>
            <a:off x="3255963" y="2916238"/>
            <a:ext cx="196850" cy="152400"/>
          </a:xfrm>
          <a:prstGeom prst="rect">
            <a:avLst/>
          </a:prstGeom>
          <a:noFill/>
          <a:ln w="9525">
            <a:noFill/>
            <a:miter lim="800000"/>
            <a:headEnd/>
            <a:tailEnd/>
          </a:ln>
        </p:spPr>
        <p:txBody>
          <a:bodyPr wrap="none" lIns="0" tIns="0" rIns="0" bIns="0">
            <a:spAutoFit/>
          </a:bodyPr>
          <a:lstStyle/>
          <a:p>
            <a:r>
              <a:rPr lang="en-US"/>
              <a:t>TPI</a:t>
            </a:r>
            <a:endParaRPr lang="th-TH"/>
          </a:p>
        </p:txBody>
      </p:sp>
      <p:sp>
        <p:nvSpPr>
          <p:cNvPr id="3081" name="Text Box 97"/>
          <p:cNvSpPr txBox="1">
            <a:spLocks noChangeArrowheads="1"/>
          </p:cNvSpPr>
          <p:nvPr/>
        </p:nvSpPr>
        <p:spPr bwMode="auto">
          <a:xfrm>
            <a:off x="4192588" y="2916238"/>
            <a:ext cx="112712" cy="152400"/>
          </a:xfrm>
          <a:prstGeom prst="rect">
            <a:avLst/>
          </a:prstGeom>
          <a:noFill/>
          <a:ln w="9525">
            <a:noFill/>
            <a:miter lim="800000"/>
            <a:headEnd/>
            <a:tailEnd/>
          </a:ln>
        </p:spPr>
        <p:txBody>
          <a:bodyPr wrap="none" lIns="0" tIns="0" rIns="0" bIns="0">
            <a:spAutoFit/>
          </a:bodyPr>
          <a:lstStyle/>
          <a:p>
            <a:r>
              <a:rPr lang="en-US"/>
              <a:t>%</a:t>
            </a:r>
            <a:endParaRPr lang="th-TH"/>
          </a:p>
        </p:txBody>
      </p:sp>
      <p:sp>
        <p:nvSpPr>
          <p:cNvPr id="3082" name="Text Box 98"/>
          <p:cNvSpPr txBox="1">
            <a:spLocks noChangeArrowheads="1"/>
          </p:cNvSpPr>
          <p:nvPr/>
        </p:nvSpPr>
        <p:spPr bwMode="auto">
          <a:xfrm>
            <a:off x="8929688" y="2916238"/>
            <a:ext cx="196850" cy="152400"/>
          </a:xfrm>
          <a:prstGeom prst="rect">
            <a:avLst/>
          </a:prstGeom>
          <a:noFill/>
          <a:ln w="9525">
            <a:noFill/>
            <a:miter lim="800000"/>
            <a:headEnd/>
            <a:tailEnd/>
          </a:ln>
        </p:spPr>
        <p:txBody>
          <a:bodyPr wrap="none" lIns="0" tIns="0" rIns="0" bIns="0">
            <a:spAutoFit/>
          </a:bodyPr>
          <a:lstStyle/>
          <a:p>
            <a:r>
              <a:rPr lang="en-US"/>
              <a:t>TPI</a:t>
            </a:r>
            <a:endParaRPr lang="th-TH"/>
          </a:p>
        </p:txBody>
      </p:sp>
      <p:sp>
        <p:nvSpPr>
          <p:cNvPr id="14" name="TextBox 13"/>
          <p:cNvSpPr txBox="1"/>
          <p:nvPr/>
        </p:nvSpPr>
        <p:spPr>
          <a:xfrm>
            <a:off x="1350640" y="6477000"/>
            <a:ext cx="3962400" cy="261610"/>
          </a:xfrm>
          <a:prstGeom prst="rect">
            <a:avLst/>
          </a:prstGeom>
          <a:noFill/>
        </p:spPr>
        <p:txBody>
          <a:bodyPr wrap="square" rtlCol="0">
            <a:spAutoFit/>
          </a:bodyPr>
          <a:lstStyle/>
          <a:p>
            <a:pPr algn="l"/>
            <a:r>
              <a:rPr lang="en-GB" sz="1100" dirty="0" smtClean="0"/>
              <a:t>Base: All respondents, n=272 </a:t>
            </a:r>
            <a:endParaRPr lang="en-GB" sz="1100"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2"/>
          <p:cNvPicPr>
            <a:picLocks noChangeAspect="1" noChangeArrowheads="1"/>
          </p:cNvPicPr>
          <p:nvPr/>
        </p:nvPicPr>
        <p:blipFill>
          <a:blip r:embed="rId2" cstate="print"/>
          <a:srcRect/>
          <a:stretch>
            <a:fillRect/>
          </a:stretch>
        </p:blipFill>
        <p:spPr bwMode="auto">
          <a:xfrm>
            <a:off x="330200" y="152400"/>
            <a:ext cx="619125" cy="171450"/>
          </a:xfrm>
          <a:prstGeom prst="rect">
            <a:avLst/>
          </a:prstGeom>
          <a:noFill/>
          <a:ln w="9525">
            <a:noFill/>
            <a:miter lim="800000"/>
            <a:headEnd/>
            <a:tailEnd/>
          </a:ln>
        </p:spPr>
      </p:pic>
      <p:sp>
        <p:nvSpPr>
          <p:cNvPr id="4101" name="Rectangle 3"/>
          <p:cNvSpPr>
            <a:spLocks noChangeArrowheads="1"/>
          </p:cNvSpPr>
          <p:nvPr/>
        </p:nvSpPr>
        <p:spPr bwMode="auto">
          <a:xfrm>
            <a:off x="311150" y="765175"/>
            <a:ext cx="9394825" cy="939800"/>
          </a:xfrm>
          <a:prstGeom prst="rect">
            <a:avLst/>
          </a:prstGeom>
          <a:solidFill>
            <a:srgbClr val="FFFFFF"/>
          </a:solidFill>
          <a:ln w="9525">
            <a:noFill/>
            <a:miter lim="800000"/>
            <a:headEnd/>
            <a:tailEnd/>
          </a:ln>
        </p:spPr>
        <p:txBody>
          <a:bodyPr/>
          <a:lstStyle/>
          <a:p>
            <a:pPr marL="271463" indent="-271463" algn="just">
              <a:spcBef>
                <a:spcPct val="20000"/>
              </a:spcBef>
              <a:buClr>
                <a:srgbClr val="C00000"/>
              </a:buClr>
              <a:buSzPct val="80000"/>
              <a:buFont typeface="Wingdings" pitchFamily="2" charset="2"/>
              <a:buChar char="n"/>
            </a:pPr>
            <a:r>
              <a:rPr lang="en-US" sz="1400" b="0" dirty="0" smtClean="0"/>
              <a:t>The most distinct differences can be seen across regions with Thailand scores a bit lower with a TPI at 96. Participants </a:t>
            </a:r>
            <a:r>
              <a:rPr lang="en-US" sz="1400" b="0" dirty="0"/>
              <a:t>in </a:t>
            </a:r>
            <a:r>
              <a:rPr lang="en-US" sz="1400" b="0" dirty="0" err="1" smtClean="0"/>
              <a:t>Savannakhet</a:t>
            </a:r>
            <a:r>
              <a:rPr lang="en-US" sz="1400" b="0" dirty="0" smtClean="0"/>
              <a:t> are marginally more </a:t>
            </a:r>
            <a:r>
              <a:rPr lang="en-US" sz="1400" b="0" dirty="0"/>
              <a:t>satisfied with the training compared to </a:t>
            </a:r>
            <a:r>
              <a:rPr lang="en-US" sz="1400" b="0" dirty="0" smtClean="0"/>
              <a:t>other regions in Laos but across the board the scores are high. </a:t>
            </a:r>
          </a:p>
          <a:p>
            <a:pPr marL="271463" indent="-271463" algn="just">
              <a:spcBef>
                <a:spcPct val="20000"/>
              </a:spcBef>
              <a:buClr>
                <a:srgbClr val="C00000"/>
              </a:buClr>
              <a:buSzPct val="80000"/>
              <a:buFont typeface="Wingdings" pitchFamily="2" charset="2"/>
              <a:buChar char="n"/>
            </a:pPr>
            <a:r>
              <a:rPr lang="en-US" sz="1400" b="0" dirty="0" smtClean="0"/>
              <a:t>Looking at the regional level the trainings have been relatively more appreciated at the village level.</a:t>
            </a:r>
            <a:endParaRPr lang="en-US" sz="1400" b="0" dirty="0"/>
          </a:p>
        </p:txBody>
      </p:sp>
      <p:graphicFrame>
        <p:nvGraphicFramePr>
          <p:cNvPr id="11" name="Object 4"/>
          <p:cNvGraphicFramePr>
            <a:graphicFrameLocks noChangeAspect="1"/>
          </p:cNvGraphicFramePr>
          <p:nvPr/>
        </p:nvGraphicFramePr>
        <p:xfrm>
          <a:off x="272480" y="2204864"/>
          <a:ext cx="5688632" cy="40259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Object 5"/>
          <p:cNvGraphicFramePr>
            <a:graphicFrameLocks noChangeAspect="1"/>
          </p:cNvGraphicFramePr>
          <p:nvPr/>
        </p:nvGraphicFramePr>
        <p:xfrm>
          <a:off x="6105128" y="2204864"/>
          <a:ext cx="3430587" cy="4070350"/>
        </p:xfrm>
        <a:graphic>
          <a:graphicData uri="http://schemas.openxmlformats.org/drawingml/2006/chart">
            <c:chart xmlns:c="http://schemas.openxmlformats.org/drawingml/2006/chart" xmlns:r="http://schemas.openxmlformats.org/officeDocument/2006/relationships" r:id="rId4"/>
          </a:graphicData>
        </a:graphic>
      </p:graphicFrame>
      <p:sp>
        <p:nvSpPr>
          <p:cNvPr id="4102" name="Rectangle 6"/>
          <p:cNvSpPr>
            <a:spLocks noChangeArrowheads="1"/>
          </p:cNvSpPr>
          <p:nvPr/>
        </p:nvSpPr>
        <p:spPr bwMode="auto">
          <a:xfrm>
            <a:off x="447675" y="115888"/>
            <a:ext cx="9401175" cy="369332"/>
          </a:xfrm>
          <a:prstGeom prst="rect">
            <a:avLst/>
          </a:prstGeom>
          <a:noFill/>
          <a:ln w="9525">
            <a:noFill/>
            <a:miter lim="800000"/>
            <a:headEnd/>
            <a:tailEnd/>
          </a:ln>
        </p:spPr>
        <p:txBody>
          <a:bodyPr lIns="0" tIns="0" rIns="0" bIns="0">
            <a:spAutoFit/>
          </a:bodyPr>
          <a:lstStyle/>
          <a:p>
            <a:pPr algn="l"/>
            <a:r>
              <a:rPr lang="en-US" sz="2400" dirty="0">
                <a:solidFill>
                  <a:schemeClr val="tx2"/>
                </a:solidFill>
              </a:rPr>
              <a:t>Training Performance Index (TPI) by </a:t>
            </a:r>
            <a:r>
              <a:rPr lang="en-US" sz="2400" dirty="0" smtClean="0">
                <a:solidFill>
                  <a:schemeClr val="tx2"/>
                </a:solidFill>
              </a:rPr>
              <a:t>Region</a:t>
            </a:r>
            <a:endParaRPr lang="en-US" sz="2400" dirty="0">
              <a:solidFill>
                <a:schemeClr val="tx2"/>
              </a:solidFill>
            </a:endParaRPr>
          </a:p>
        </p:txBody>
      </p:sp>
      <p:sp>
        <p:nvSpPr>
          <p:cNvPr id="4103" name="Text Box 7"/>
          <p:cNvSpPr txBox="1">
            <a:spLocks noChangeArrowheads="1"/>
          </p:cNvSpPr>
          <p:nvPr/>
        </p:nvSpPr>
        <p:spPr bwMode="auto">
          <a:xfrm>
            <a:off x="704528" y="2564904"/>
            <a:ext cx="112713" cy="152400"/>
          </a:xfrm>
          <a:prstGeom prst="rect">
            <a:avLst/>
          </a:prstGeom>
          <a:noFill/>
          <a:ln w="9525">
            <a:noFill/>
            <a:miter lim="800000"/>
            <a:headEnd/>
            <a:tailEnd/>
          </a:ln>
        </p:spPr>
        <p:txBody>
          <a:bodyPr wrap="none" lIns="0" tIns="0" rIns="0" bIns="0">
            <a:spAutoFit/>
          </a:bodyPr>
          <a:lstStyle/>
          <a:p>
            <a:r>
              <a:rPr lang="en-US" dirty="0"/>
              <a:t>%</a:t>
            </a:r>
            <a:endParaRPr lang="th-TH" dirty="0"/>
          </a:p>
        </p:txBody>
      </p:sp>
      <p:sp>
        <p:nvSpPr>
          <p:cNvPr id="4104" name="Text Box 8"/>
          <p:cNvSpPr txBox="1">
            <a:spLocks noChangeArrowheads="1"/>
          </p:cNvSpPr>
          <p:nvPr/>
        </p:nvSpPr>
        <p:spPr bwMode="auto">
          <a:xfrm>
            <a:off x="5385048" y="2564904"/>
            <a:ext cx="196850" cy="152400"/>
          </a:xfrm>
          <a:prstGeom prst="rect">
            <a:avLst/>
          </a:prstGeom>
          <a:noFill/>
          <a:ln w="9525">
            <a:noFill/>
            <a:miter lim="800000"/>
            <a:headEnd/>
            <a:tailEnd/>
          </a:ln>
        </p:spPr>
        <p:txBody>
          <a:bodyPr wrap="none" lIns="0" tIns="0" rIns="0" bIns="0">
            <a:spAutoFit/>
          </a:bodyPr>
          <a:lstStyle/>
          <a:p>
            <a:r>
              <a:rPr lang="en-US" dirty="0"/>
              <a:t>TPI</a:t>
            </a:r>
            <a:endParaRPr lang="th-TH" dirty="0"/>
          </a:p>
        </p:txBody>
      </p:sp>
      <p:sp>
        <p:nvSpPr>
          <p:cNvPr id="4105" name="Text Box 9"/>
          <p:cNvSpPr txBox="1">
            <a:spLocks noChangeArrowheads="1"/>
          </p:cNvSpPr>
          <p:nvPr/>
        </p:nvSpPr>
        <p:spPr bwMode="auto">
          <a:xfrm>
            <a:off x="6249144" y="2564904"/>
            <a:ext cx="112712" cy="152400"/>
          </a:xfrm>
          <a:prstGeom prst="rect">
            <a:avLst/>
          </a:prstGeom>
          <a:noFill/>
          <a:ln w="9525">
            <a:noFill/>
            <a:miter lim="800000"/>
            <a:headEnd/>
            <a:tailEnd/>
          </a:ln>
        </p:spPr>
        <p:txBody>
          <a:bodyPr wrap="none" lIns="0" tIns="0" rIns="0" bIns="0">
            <a:spAutoFit/>
          </a:bodyPr>
          <a:lstStyle/>
          <a:p>
            <a:r>
              <a:rPr lang="en-US" dirty="0"/>
              <a:t>%</a:t>
            </a:r>
            <a:endParaRPr lang="th-TH" dirty="0"/>
          </a:p>
        </p:txBody>
      </p:sp>
      <p:sp>
        <p:nvSpPr>
          <p:cNvPr id="4106" name="Text Box 10"/>
          <p:cNvSpPr txBox="1">
            <a:spLocks noChangeArrowheads="1"/>
          </p:cNvSpPr>
          <p:nvPr/>
        </p:nvSpPr>
        <p:spPr bwMode="auto">
          <a:xfrm>
            <a:off x="9057456" y="2564904"/>
            <a:ext cx="196850" cy="152400"/>
          </a:xfrm>
          <a:prstGeom prst="rect">
            <a:avLst/>
          </a:prstGeom>
          <a:noFill/>
          <a:ln w="9525">
            <a:noFill/>
            <a:miter lim="800000"/>
            <a:headEnd/>
            <a:tailEnd/>
          </a:ln>
        </p:spPr>
        <p:txBody>
          <a:bodyPr wrap="none" lIns="0" tIns="0" rIns="0" bIns="0">
            <a:spAutoFit/>
          </a:bodyPr>
          <a:lstStyle/>
          <a:p>
            <a:r>
              <a:rPr lang="en-US" dirty="0"/>
              <a:t>TPI</a:t>
            </a:r>
            <a:endParaRPr lang="th-TH" dirty="0"/>
          </a:p>
        </p:txBody>
      </p:sp>
      <p:sp>
        <p:nvSpPr>
          <p:cNvPr id="14" name="TextBox 13"/>
          <p:cNvSpPr txBox="1"/>
          <p:nvPr/>
        </p:nvSpPr>
        <p:spPr>
          <a:xfrm>
            <a:off x="1350640" y="6477000"/>
            <a:ext cx="3962400" cy="261610"/>
          </a:xfrm>
          <a:prstGeom prst="rect">
            <a:avLst/>
          </a:prstGeom>
          <a:noFill/>
        </p:spPr>
        <p:txBody>
          <a:bodyPr wrap="square" rtlCol="0">
            <a:spAutoFit/>
          </a:bodyPr>
          <a:lstStyle/>
          <a:p>
            <a:pPr algn="l"/>
            <a:r>
              <a:rPr lang="en-GB" sz="1100" dirty="0" smtClean="0"/>
              <a:t>Base: All respondents, n=272 </a:t>
            </a:r>
            <a:endParaRPr lang="en-GB" sz="11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sz="half" idx="1"/>
          </p:nvPr>
        </p:nvSpPr>
        <p:spPr bwMode="auto">
          <a:xfrm>
            <a:off x="495300" y="765175"/>
            <a:ext cx="9066213" cy="1439863"/>
          </a:xfrm>
          <a:solidFill>
            <a:srgbClr val="FFFFFF"/>
          </a:solid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The respondents were asked which disease the training mainly focused on and for the vast majority of cases the focus was on AI. The malaria training was done in Thailand (Phuket) and whilst the TPI is still high at 94 it scored a bit lower compared to the trainings focusing on Dengue and AI.</a:t>
            </a:r>
          </a:p>
          <a:p>
            <a:pPr eaLnBrk="1" hangingPunct="1"/>
            <a:endParaRPr lang="en-US" dirty="0" smtClean="0"/>
          </a:p>
        </p:txBody>
      </p:sp>
      <p:sp>
        <p:nvSpPr>
          <p:cNvPr id="6148" name="Rectangle 28"/>
          <p:cNvSpPr>
            <a:spLocks noChangeArrowheads="1"/>
          </p:cNvSpPr>
          <p:nvPr/>
        </p:nvSpPr>
        <p:spPr bwMode="auto">
          <a:xfrm>
            <a:off x="447675" y="115888"/>
            <a:ext cx="9401175" cy="369332"/>
          </a:xfrm>
          <a:prstGeom prst="rect">
            <a:avLst/>
          </a:prstGeom>
          <a:noFill/>
          <a:ln w="9525">
            <a:noFill/>
            <a:miter lim="800000"/>
            <a:headEnd/>
            <a:tailEnd/>
          </a:ln>
        </p:spPr>
        <p:txBody>
          <a:bodyPr lIns="0" tIns="0" rIns="0" bIns="0">
            <a:spAutoFit/>
          </a:bodyPr>
          <a:lstStyle/>
          <a:p>
            <a:pPr algn="l"/>
            <a:r>
              <a:rPr lang="en-US" sz="2400" dirty="0">
                <a:solidFill>
                  <a:schemeClr val="tx1">
                    <a:lumMod val="50000"/>
                    <a:lumOff val="50000"/>
                  </a:schemeClr>
                </a:solidFill>
              </a:rPr>
              <a:t>Training Performance Index (TPI) by </a:t>
            </a:r>
            <a:r>
              <a:rPr lang="en-US" sz="2400" dirty="0" smtClean="0">
                <a:solidFill>
                  <a:schemeClr val="tx1">
                    <a:lumMod val="50000"/>
                    <a:lumOff val="50000"/>
                  </a:schemeClr>
                </a:solidFill>
              </a:rPr>
              <a:t>Disease Focus</a:t>
            </a:r>
            <a:endParaRPr lang="en-US" sz="2400" dirty="0">
              <a:solidFill>
                <a:schemeClr val="tx1">
                  <a:lumMod val="50000"/>
                  <a:lumOff val="50000"/>
                </a:schemeClr>
              </a:solidFill>
            </a:endParaRPr>
          </a:p>
        </p:txBody>
      </p:sp>
      <p:graphicFrame>
        <p:nvGraphicFramePr>
          <p:cNvPr id="5" name="Object 31"/>
          <p:cNvGraphicFramePr>
            <a:graphicFrameLocks noGrp="1" noChangeAspect="1"/>
          </p:cNvGraphicFramePr>
          <p:nvPr>
            <p:ph sz="half" idx="2"/>
          </p:nvPr>
        </p:nvGraphicFramePr>
        <p:xfrm>
          <a:off x="1352601" y="2471738"/>
          <a:ext cx="7128792" cy="344328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350640" y="6477000"/>
            <a:ext cx="3962400" cy="261610"/>
          </a:xfrm>
          <a:prstGeom prst="rect">
            <a:avLst/>
          </a:prstGeom>
          <a:noFill/>
        </p:spPr>
        <p:txBody>
          <a:bodyPr wrap="square" rtlCol="0">
            <a:spAutoFit/>
          </a:bodyPr>
          <a:lstStyle/>
          <a:p>
            <a:pPr algn="l"/>
            <a:r>
              <a:rPr lang="en-GB" sz="1100" dirty="0" smtClean="0"/>
              <a:t>Base: All respondents, n=272 </a:t>
            </a:r>
            <a:endParaRPr lang="en-GB" sz="1100"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2"/>
          <p:cNvPicPr>
            <a:picLocks noChangeAspect="1" noChangeArrowheads="1"/>
          </p:cNvPicPr>
          <p:nvPr/>
        </p:nvPicPr>
        <p:blipFill>
          <a:blip r:embed="rId2" cstate="print"/>
          <a:srcRect/>
          <a:stretch>
            <a:fillRect/>
          </a:stretch>
        </p:blipFill>
        <p:spPr bwMode="auto">
          <a:xfrm>
            <a:off x="330200" y="152400"/>
            <a:ext cx="619125" cy="171450"/>
          </a:xfrm>
          <a:prstGeom prst="rect">
            <a:avLst/>
          </a:prstGeom>
          <a:noFill/>
          <a:ln w="9525">
            <a:noFill/>
            <a:miter lim="800000"/>
            <a:headEnd/>
            <a:tailEnd/>
          </a:ln>
        </p:spPr>
      </p:pic>
      <p:sp>
        <p:nvSpPr>
          <p:cNvPr id="5125" name="Rectangle 3"/>
          <p:cNvSpPr>
            <a:spLocks noChangeArrowheads="1"/>
          </p:cNvSpPr>
          <p:nvPr/>
        </p:nvSpPr>
        <p:spPr bwMode="auto">
          <a:xfrm>
            <a:off x="311150" y="765175"/>
            <a:ext cx="9394825" cy="939800"/>
          </a:xfrm>
          <a:prstGeom prst="rect">
            <a:avLst/>
          </a:prstGeom>
          <a:solidFill>
            <a:srgbClr val="FFFFFF"/>
          </a:solidFill>
          <a:ln w="9525">
            <a:noFill/>
            <a:miter lim="800000"/>
            <a:headEnd/>
            <a:tailEnd/>
          </a:ln>
        </p:spPr>
        <p:txBody>
          <a:bodyPr/>
          <a:lstStyle/>
          <a:p>
            <a:pPr marL="271463" indent="-271463" algn="just">
              <a:spcBef>
                <a:spcPct val="20000"/>
              </a:spcBef>
              <a:buClr>
                <a:srgbClr val="C00000"/>
              </a:buClr>
              <a:buSzPct val="80000"/>
              <a:buFont typeface="Wingdings" pitchFamily="2" charset="2"/>
              <a:buChar char="n"/>
            </a:pPr>
            <a:r>
              <a:rPr lang="en-US" sz="1400" b="0" dirty="0" smtClean="0"/>
              <a:t>Most of the people </a:t>
            </a:r>
            <a:r>
              <a:rPr lang="en-US" sz="1400" b="0" dirty="0"/>
              <a:t>interviewed were trained in </a:t>
            </a:r>
            <a:r>
              <a:rPr lang="en-US" sz="1400" b="0" dirty="0" smtClean="0"/>
              <a:t>2011 (63%). There is a bit of a drop in the TPI </a:t>
            </a:r>
            <a:r>
              <a:rPr lang="en-US" sz="1400" b="0" dirty="0"/>
              <a:t>score </a:t>
            </a:r>
            <a:r>
              <a:rPr lang="en-US" sz="1400" b="0" dirty="0" smtClean="0"/>
              <a:t>moving from the 2009/2010 period to 2011. Many of the trainings focused on AI and this decline may also be influenced by the decline in AI as a ‘hot topic’.</a:t>
            </a:r>
            <a:endParaRPr lang="en-US" sz="1400" b="0" dirty="0"/>
          </a:p>
          <a:p>
            <a:pPr marL="271463" indent="-271463" algn="just">
              <a:spcBef>
                <a:spcPct val="20000"/>
              </a:spcBef>
              <a:buClr>
                <a:srgbClr val="C00000"/>
              </a:buClr>
              <a:buSzPct val="80000"/>
              <a:buFont typeface="Wingdings" pitchFamily="2" charset="2"/>
              <a:buChar char="n"/>
            </a:pPr>
            <a:r>
              <a:rPr lang="en-US" sz="1400" b="0" dirty="0" smtClean="0"/>
              <a:t>Across different age groups the difference is less distinct but there is a tendency for older participants to rate the trainings a bit more favorably.</a:t>
            </a:r>
            <a:endParaRPr lang="en-US" sz="1400" b="0" dirty="0"/>
          </a:p>
        </p:txBody>
      </p:sp>
      <p:graphicFrame>
        <p:nvGraphicFramePr>
          <p:cNvPr id="11" name="Object 4"/>
          <p:cNvGraphicFramePr>
            <a:graphicFrameLocks noChangeAspect="1"/>
          </p:cNvGraphicFramePr>
          <p:nvPr/>
        </p:nvGraphicFramePr>
        <p:xfrm>
          <a:off x="998538" y="2184400"/>
          <a:ext cx="3736975" cy="40513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Object 5"/>
          <p:cNvGraphicFramePr>
            <a:graphicFrameLocks noChangeAspect="1"/>
          </p:cNvGraphicFramePr>
          <p:nvPr/>
        </p:nvGraphicFramePr>
        <p:xfrm>
          <a:off x="4965700" y="2143125"/>
          <a:ext cx="3978275" cy="4275138"/>
        </p:xfrm>
        <a:graphic>
          <a:graphicData uri="http://schemas.openxmlformats.org/drawingml/2006/chart">
            <c:chart xmlns:c="http://schemas.openxmlformats.org/drawingml/2006/chart" xmlns:r="http://schemas.openxmlformats.org/officeDocument/2006/relationships" r:id="rId4"/>
          </a:graphicData>
        </a:graphic>
      </p:graphicFrame>
      <p:sp>
        <p:nvSpPr>
          <p:cNvPr id="5126" name="Rectangle 6"/>
          <p:cNvSpPr>
            <a:spLocks noChangeArrowheads="1"/>
          </p:cNvSpPr>
          <p:nvPr/>
        </p:nvSpPr>
        <p:spPr bwMode="auto">
          <a:xfrm>
            <a:off x="447675" y="115888"/>
            <a:ext cx="9401175" cy="369332"/>
          </a:xfrm>
          <a:prstGeom prst="rect">
            <a:avLst/>
          </a:prstGeom>
          <a:noFill/>
          <a:ln w="9525">
            <a:noFill/>
            <a:miter lim="800000"/>
            <a:headEnd/>
            <a:tailEnd/>
          </a:ln>
        </p:spPr>
        <p:txBody>
          <a:bodyPr lIns="0" tIns="0" rIns="0" bIns="0">
            <a:spAutoFit/>
          </a:bodyPr>
          <a:lstStyle/>
          <a:p>
            <a:pPr algn="l"/>
            <a:r>
              <a:rPr lang="en-US" sz="2400" dirty="0">
                <a:solidFill>
                  <a:schemeClr val="tx1">
                    <a:lumMod val="50000"/>
                    <a:lumOff val="50000"/>
                  </a:schemeClr>
                </a:solidFill>
              </a:rPr>
              <a:t>Training Performance Index (TPI) by </a:t>
            </a:r>
            <a:r>
              <a:rPr lang="en-US" sz="2400" dirty="0" smtClean="0">
                <a:solidFill>
                  <a:schemeClr val="tx1">
                    <a:lumMod val="50000"/>
                    <a:lumOff val="50000"/>
                  </a:schemeClr>
                </a:solidFill>
              </a:rPr>
              <a:t>Time Period and Age</a:t>
            </a:r>
          </a:p>
        </p:txBody>
      </p:sp>
      <p:sp>
        <p:nvSpPr>
          <p:cNvPr id="5127" name="Text Box 7"/>
          <p:cNvSpPr txBox="1">
            <a:spLocks noChangeArrowheads="1"/>
          </p:cNvSpPr>
          <p:nvPr/>
        </p:nvSpPr>
        <p:spPr bwMode="auto">
          <a:xfrm>
            <a:off x="1209675" y="2565400"/>
            <a:ext cx="112713" cy="152400"/>
          </a:xfrm>
          <a:prstGeom prst="rect">
            <a:avLst/>
          </a:prstGeom>
          <a:noFill/>
          <a:ln w="9525">
            <a:noFill/>
            <a:miter lim="800000"/>
            <a:headEnd/>
            <a:tailEnd/>
          </a:ln>
        </p:spPr>
        <p:txBody>
          <a:bodyPr wrap="none" lIns="0" tIns="0" rIns="0" bIns="0">
            <a:spAutoFit/>
          </a:bodyPr>
          <a:lstStyle/>
          <a:p>
            <a:r>
              <a:rPr lang="en-US"/>
              <a:t>%</a:t>
            </a:r>
            <a:endParaRPr lang="th-TH"/>
          </a:p>
        </p:txBody>
      </p:sp>
      <p:sp>
        <p:nvSpPr>
          <p:cNvPr id="5128" name="Text Box 8"/>
          <p:cNvSpPr txBox="1">
            <a:spLocks noChangeArrowheads="1"/>
          </p:cNvSpPr>
          <p:nvPr/>
        </p:nvSpPr>
        <p:spPr bwMode="auto">
          <a:xfrm>
            <a:off x="4321175" y="2565400"/>
            <a:ext cx="196850" cy="152400"/>
          </a:xfrm>
          <a:prstGeom prst="rect">
            <a:avLst/>
          </a:prstGeom>
          <a:noFill/>
          <a:ln w="9525">
            <a:noFill/>
            <a:miter lim="800000"/>
            <a:headEnd/>
            <a:tailEnd/>
          </a:ln>
        </p:spPr>
        <p:txBody>
          <a:bodyPr wrap="none" lIns="0" tIns="0" rIns="0" bIns="0">
            <a:spAutoFit/>
          </a:bodyPr>
          <a:lstStyle/>
          <a:p>
            <a:r>
              <a:rPr lang="en-US"/>
              <a:t>TPI</a:t>
            </a:r>
            <a:endParaRPr lang="th-TH"/>
          </a:p>
        </p:txBody>
      </p:sp>
      <p:sp>
        <p:nvSpPr>
          <p:cNvPr id="5129" name="Text Box 9"/>
          <p:cNvSpPr txBox="1">
            <a:spLocks noChangeArrowheads="1"/>
          </p:cNvSpPr>
          <p:nvPr/>
        </p:nvSpPr>
        <p:spPr bwMode="auto">
          <a:xfrm>
            <a:off x="5373688" y="2565400"/>
            <a:ext cx="112712" cy="152400"/>
          </a:xfrm>
          <a:prstGeom prst="rect">
            <a:avLst/>
          </a:prstGeom>
          <a:noFill/>
          <a:ln w="9525">
            <a:noFill/>
            <a:miter lim="800000"/>
            <a:headEnd/>
            <a:tailEnd/>
          </a:ln>
        </p:spPr>
        <p:txBody>
          <a:bodyPr wrap="none" lIns="0" tIns="0" rIns="0" bIns="0">
            <a:spAutoFit/>
          </a:bodyPr>
          <a:lstStyle/>
          <a:p>
            <a:r>
              <a:rPr lang="en-US"/>
              <a:t>%</a:t>
            </a:r>
            <a:endParaRPr lang="th-TH"/>
          </a:p>
        </p:txBody>
      </p:sp>
      <p:sp>
        <p:nvSpPr>
          <p:cNvPr id="5130" name="Text Box 10"/>
          <p:cNvSpPr txBox="1">
            <a:spLocks noChangeArrowheads="1"/>
          </p:cNvSpPr>
          <p:nvPr/>
        </p:nvSpPr>
        <p:spPr bwMode="auto">
          <a:xfrm>
            <a:off x="8501063" y="2565400"/>
            <a:ext cx="196850" cy="152400"/>
          </a:xfrm>
          <a:prstGeom prst="rect">
            <a:avLst/>
          </a:prstGeom>
          <a:noFill/>
          <a:ln w="9525">
            <a:noFill/>
            <a:miter lim="800000"/>
            <a:headEnd/>
            <a:tailEnd/>
          </a:ln>
        </p:spPr>
        <p:txBody>
          <a:bodyPr wrap="none" lIns="0" tIns="0" rIns="0" bIns="0">
            <a:spAutoFit/>
          </a:bodyPr>
          <a:lstStyle/>
          <a:p>
            <a:r>
              <a:rPr lang="en-US"/>
              <a:t>TPI</a:t>
            </a:r>
            <a:endParaRPr lang="th-TH"/>
          </a:p>
        </p:txBody>
      </p:sp>
      <p:sp>
        <p:nvSpPr>
          <p:cNvPr id="14" name="TextBox 13"/>
          <p:cNvSpPr txBox="1"/>
          <p:nvPr/>
        </p:nvSpPr>
        <p:spPr>
          <a:xfrm>
            <a:off x="1350640" y="6477000"/>
            <a:ext cx="3962400" cy="261610"/>
          </a:xfrm>
          <a:prstGeom prst="rect">
            <a:avLst/>
          </a:prstGeom>
          <a:noFill/>
        </p:spPr>
        <p:txBody>
          <a:bodyPr wrap="square" rtlCol="0">
            <a:spAutoFit/>
          </a:bodyPr>
          <a:lstStyle/>
          <a:p>
            <a:pPr algn="l"/>
            <a:r>
              <a:rPr lang="en-GB" sz="1100" dirty="0" smtClean="0"/>
              <a:t>Base: All respondents, n=272 </a:t>
            </a:r>
            <a:endParaRPr lang="en-GB" sz="1100"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bwMode="auto">
          <a:xfrm>
            <a:off x="509588" y="1557338"/>
            <a:ext cx="8188325" cy="406400"/>
          </a:xfrm>
          <a:noFill/>
          <a:ln>
            <a:miter lim="800000"/>
            <a:headEnd/>
            <a:tailEnd/>
          </a:ln>
        </p:spPr>
        <p:txBody>
          <a:bodyPr vert="horz" wrap="square" lIns="0" tIns="0" rIns="0" bIns="0" numCol="1" anchor="t" anchorCtr="0" compatLnSpc="1">
            <a:prstTxWarp prst="textNoShape">
              <a:avLst/>
            </a:prstTxWarp>
          </a:bodyPr>
          <a:lstStyle/>
          <a:p>
            <a:pPr eaLnBrk="1" hangingPunct="1">
              <a:lnSpc>
                <a:spcPts val="3800"/>
              </a:lnSpc>
            </a:pPr>
            <a:r>
              <a:rPr lang="en-GB" sz="2800" smtClean="0">
                <a:solidFill>
                  <a:srgbClr val="C00000"/>
                </a:solidFill>
              </a:rPr>
              <a:t>Training Outcomes </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2"/>
          <p:cNvPicPr>
            <a:picLocks noChangeAspect="1" noChangeArrowheads="1"/>
          </p:cNvPicPr>
          <p:nvPr/>
        </p:nvPicPr>
        <p:blipFill>
          <a:blip r:embed="rId2" cstate="print"/>
          <a:srcRect/>
          <a:stretch>
            <a:fillRect/>
          </a:stretch>
        </p:blipFill>
        <p:spPr bwMode="auto">
          <a:xfrm>
            <a:off x="330200" y="152400"/>
            <a:ext cx="619125" cy="171450"/>
          </a:xfrm>
          <a:prstGeom prst="rect">
            <a:avLst/>
          </a:prstGeom>
          <a:noFill/>
          <a:ln w="9525">
            <a:noFill/>
            <a:miter lim="800000"/>
            <a:headEnd/>
            <a:tailEnd/>
          </a:ln>
        </p:spPr>
      </p:pic>
      <p:sp>
        <p:nvSpPr>
          <p:cNvPr id="7172" name="Rectangle 3"/>
          <p:cNvSpPr>
            <a:spLocks noChangeArrowheads="1"/>
          </p:cNvSpPr>
          <p:nvPr/>
        </p:nvSpPr>
        <p:spPr bwMode="auto">
          <a:xfrm>
            <a:off x="311150" y="765175"/>
            <a:ext cx="9178925" cy="939800"/>
          </a:xfrm>
          <a:prstGeom prst="rect">
            <a:avLst/>
          </a:prstGeom>
          <a:solidFill>
            <a:srgbClr val="FFFFFF"/>
          </a:solidFill>
          <a:ln w="9525">
            <a:noFill/>
            <a:miter lim="800000"/>
            <a:headEnd/>
            <a:tailEnd/>
          </a:ln>
        </p:spPr>
        <p:txBody>
          <a:bodyPr/>
          <a:lstStyle/>
          <a:p>
            <a:pPr marL="271463" indent="-271463" algn="just">
              <a:spcBef>
                <a:spcPct val="20000"/>
              </a:spcBef>
              <a:buClr>
                <a:srgbClr val="C00000"/>
              </a:buClr>
              <a:buSzPct val="80000"/>
              <a:buFont typeface="Wingdings" pitchFamily="2" charset="2"/>
              <a:buChar char="n"/>
            </a:pPr>
            <a:r>
              <a:rPr lang="en-US" sz="1400" b="0" dirty="0"/>
              <a:t>Virtually all participants have received information about </a:t>
            </a:r>
            <a:r>
              <a:rPr lang="en-US" sz="1400" b="0" dirty="0" smtClean="0"/>
              <a:t>infectious diseases, </a:t>
            </a:r>
            <a:r>
              <a:rPr lang="en-US" sz="1400" b="0" dirty="0"/>
              <a:t>mostly from mass media such as television and radio but posters and billboards as well as word of mouth </a:t>
            </a:r>
            <a:r>
              <a:rPr lang="en-US" sz="1400" b="0" dirty="0" smtClean="0"/>
              <a:t>are also important information sources. </a:t>
            </a:r>
            <a:r>
              <a:rPr lang="en-US" sz="1400" b="0" dirty="0"/>
              <a:t>Community </a:t>
            </a:r>
            <a:r>
              <a:rPr lang="en-US" sz="1400" b="0" dirty="0" smtClean="0"/>
              <a:t>forums </a:t>
            </a:r>
            <a:r>
              <a:rPr lang="en-US" sz="1400" b="0" dirty="0"/>
              <a:t>and </a:t>
            </a:r>
            <a:r>
              <a:rPr lang="en-US" sz="1400" b="0" dirty="0" smtClean="0"/>
              <a:t>events </a:t>
            </a:r>
            <a:r>
              <a:rPr lang="en-US" sz="1400" b="0" dirty="0"/>
              <a:t>are the media </a:t>
            </a:r>
            <a:r>
              <a:rPr lang="en-US" sz="1400" b="0" dirty="0" smtClean="0"/>
              <a:t>sources that have less influence.</a:t>
            </a:r>
            <a:endParaRPr lang="en-US" sz="1400" b="0" dirty="0"/>
          </a:p>
        </p:txBody>
      </p:sp>
      <p:sp>
        <p:nvSpPr>
          <p:cNvPr id="7173" name="Rectangle 4"/>
          <p:cNvSpPr>
            <a:spLocks noChangeArrowheads="1"/>
          </p:cNvSpPr>
          <p:nvPr/>
        </p:nvSpPr>
        <p:spPr bwMode="auto">
          <a:xfrm>
            <a:off x="447675" y="115888"/>
            <a:ext cx="9401175" cy="369887"/>
          </a:xfrm>
          <a:prstGeom prst="rect">
            <a:avLst/>
          </a:prstGeom>
          <a:noFill/>
          <a:ln w="9525">
            <a:noFill/>
            <a:miter lim="800000"/>
            <a:headEnd/>
            <a:tailEnd/>
          </a:ln>
        </p:spPr>
        <p:txBody>
          <a:bodyPr lIns="0" tIns="0" rIns="0" bIns="0">
            <a:spAutoFit/>
          </a:bodyPr>
          <a:lstStyle/>
          <a:p>
            <a:pPr algn="l"/>
            <a:r>
              <a:rPr lang="en-US" sz="2400" dirty="0">
                <a:solidFill>
                  <a:schemeClr val="tx2"/>
                </a:solidFill>
              </a:rPr>
              <a:t>Source of Information about </a:t>
            </a:r>
            <a:r>
              <a:rPr lang="en-US" sz="2400" dirty="0" smtClean="0">
                <a:solidFill>
                  <a:schemeClr val="tx2"/>
                </a:solidFill>
              </a:rPr>
              <a:t>infectious diseases </a:t>
            </a:r>
            <a:r>
              <a:rPr lang="en-US" sz="2400" dirty="0">
                <a:solidFill>
                  <a:schemeClr val="tx2"/>
                </a:solidFill>
              </a:rPr>
              <a:t>– </a:t>
            </a:r>
            <a:r>
              <a:rPr lang="en-US" sz="2400" dirty="0">
                <a:solidFill>
                  <a:schemeClr val="accent2"/>
                </a:solidFill>
              </a:rPr>
              <a:t>Overall</a:t>
            </a:r>
          </a:p>
        </p:txBody>
      </p:sp>
      <p:graphicFrame>
        <p:nvGraphicFramePr>
          <p:cNvPr id="6" name="Object 160"/>
          <p:cNvGraphicFramePr>
            <a:graphicFrameLocks noChangeAspect="1"/>
          </p:cNvGraphicFramePr>
          <p:nvPr/>
        </p:nvGraphicFramePr>
        <p:xfrm>
          <a:off x="393700" y="1822450"/>
          <a:ext cx="7877175" cy="434285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1350640" y="6477000"/>
            <a:ext cx="3962400" cy="261610"/>
          </a:xfrm>
          <a:prstGeom prst="rect">
            <a:avLst/>
          </a:prstGeom>
          <a:noFill/>
        </p:spPr>
        <p:txBody>
          <a:bodyPr wrap="square" rtlCol="0">
            <a:spAutoFit/>
          </a:bodyPr>
          <a:lstStyle/>
          <a:p>
            <a:pPr algn="l"/>
            <a:r>
              <a:rPr lang="en-GB" sz="1100" dirty="0" smtClean="0"/>
              <a:t>Base: All respondents, n=272 </a:t>
            </a:r>
            <a:endParaRPr lang="en-GB" sz="1100"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bwMode="auto">
          <a:xfrm>
            <a:off x="5169024" y="2420888"/>
            <a:ext cx="4392488" cy="1728192"/>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0" rIns="91440" bIns="0" numCol="1" rtlCol="0" anchor="ctr" anchorCtr="0" compatLnSpc="1">
            <a:prstTxWarp prst="textNoShape">
              <a:avLst/>
            </a:prstTxWarp>
            <a:noAutofit/>
          </a:bodyPr>
          <a:lstStyle/>
          <a:p>
            <a:pPr marL="0" marR="0" indent="0" algn="r" defTabSz="914400" rtl="0" eaLnBrk="1" fontAlgn="base" latinLnBrk="0" hangingPunct="1">
              <a:lnSpc>
                <a:spcPct val="100000"/>
              </a:lnSpc>
              <a:spcBef>
                <a:spcPct val="0"/>
              </a:spcBef>
              <a:spcAft>
                <a:spcPct val="0"/>
              </a:spcAft>
              <a:buClrTx/>
              <a:buSzTx/>
              <a:buFontTx/>
              <a:buNone/>
              <a:tabLst/>
            </a:pPr>
            <a:r>
              <a:rPr lang="en-GB" sz="1800" dirty="0" smtClean="0">
                <a:latin typeface="Arial" pitchFamily="34" charset="0"/>
              </a:rPr>
              <a:t>Relatively few </a:t>
            </a:r>
          </a:p>
          <a:p>
            <a:pPr marL="0" marR="0" indent="0" algn="r" defTabSz="914400" rtl="0" eaLnBrk="1" fontAlgn="base" latinLnBrk="0" hangingPunct="1">
              <a:lnSpc>
                <a:spcPct val="100000"/>
              </a:lnSpc>
              <a:spcBef>
                <a:spcPct val="0"/>
              </a:spcBef>
              <a:spcAft>
                <a:spcPct val="0"/>
              </a:spcAft>
              <a:buClrTx/>
              <a:buSzTx/>
              <a:buFontTx/>
              <a:buNone/>
              <a:tabLst/>
            </a:pPr>
            <a:r>
              <a:rPr lang="en-GB" sz="1800" dirty="0" smtClean="0">
                <a:latin typeface="Arial" pitchFamily="34" charset="0"/>
              </a:rPr>
              <a:t>regular activities</a:t>
            </a:r>
            <a:endParaRPr kumimoji="0" lang="en-GB" sz="1800" b="1" i="0" u="none" strike="noStrike" cap="none" normalizeH="0" baseline="0" dirty="0" smtClean="0">
              <a:ln>
                <a:noFill/>
              </a:ln>
              <a:effectLst/>
              <a:latin typeface="Arial" pitchFamily="34" charset="0"/>
            </a:endParaRPr>
          </a:p>
        </p:txBody>
      </p:sp>
      <p:pic>
        <p:nvPicPr>
          <p:cNvPr id="7171" name="Picture 2"/>
          <p:cNvPicPr>
            <a:picLocks noChangeAspect="1" noChangeArrowheads="1"/>
          </p:cNvPicPr>
          <p:nvPr/>
        </p:nvPicPr>
        <p:blipFill>
          <a:blip r:embed="rId2" cstate="print"/>
          <a:srcRect/>
          <a:stretch>
            <a:fillRect/>
          </a:stretch>
        </p:blipFill>
        <p:spPr bwMode="auto">
          <a:xfrm>
            <a:off x="330200" y="152400"/>
            <a:ext cx="619125" cy="171450"/>
          </a:xfrm>
          <a:prstGeom prst="rect">
            <a:avLst/>
          </a:prstGeom>
          <a:noFill/>
          <a:ln w="9525">
            <a:noFill/>
            <a:miter lim="800000"/>
            <a:headEnd/>
            <a:tailEnd/>
          </a:ln>
        </p:spPr>
      </p:pic>
      <p:sp>
        <p:nvSpPr>
          <p:cNvPr id="7172" name="Rectangle 3"/>
          <p:cNvSpPr>
            <a:spLocks noChangeArrowheads="1"/>
          </p:cNvSpPr>
          <p:nvPr/>
        </p:nvSpPr>
        <p:spPr bwMode="auto">
          <a:xfrm>
            <a:off x="311150" y="765175"/>
            <a:ext cx="9178925" cy="939800"/>
          </a:xfrm>
          <a:prstGeom prst="rect">
            <a:avLst/>
          </a:prstGeom>
          <a:solidFill>
            <a:srgbClr val="FFFFFF"/>
          </a:solidFill>
          <a:ln w="9525">
            <a:noFill/>
            <a:miter lim="800000"/>
            <a:headEnd/>
            <a:tailEnd/>
          </a:ln>
        </p:spPr>
        <p:txBody>
          <a:bodyPr/>
          <a:lstStyle/>
          <a:p>
            <a:pPr marL="271463" indent="-271463" algn="just">
              <a:spcBef>
                <a:spcPct val="20000"/>
              </a:spcBef>
              <a:buClr>
                <a:srgbClr val="C00000"/>
              </a:buClr>
              <a:buSzPct val="80000"/>
              <a:buFont typeface="Wingdings" pitchFamily="2" charset="2"/>
              <a:buChar char="n"/>
            </a:pPr>
            <a:r>
              <a:rPr lang="en-US" sz="1400" b="0" dirty="0"/>
              <a:t>Virtually all </a:t>
            </a:r>
            <a:r>
              <a:rPr lang="en-US" sz="1400" b="0" dirty="0" smtClean="0"/>
              <a:t>participants (97%) </a:t>
            </a:r>
            <a:r>
              <a:rPr lang="en-US" sz="1400" b="0" dirty="0"/>
              <a:t>have </a:t>
            </a:r>
            <a:r>
              <a:rPr lang="en-US" sz="1400" b="0" dirty="0" smtClean="0"/>
              <a:t>taken some action related to prevention, planning or response following the training. However, the proportion of participants who have engaged in regular activities, once per month or more often, are relatively few (17%).</a:t>
            </a:r>
            <a:endParaRPr lang="en-US" sz="1400" b="0" dirty="0"/>
          </a:p>
        </p:txBody>
      </p:sp>
      <p:sp>
        <p:nvSpPr>
          <p:cNvPr id="7173" name="Rectangle 4"/>
          <p:cNvSpPr>
            <a:spLocks noChangeArrowheads="1"/>
          </p:cNvSpPr>
          <p:nvPr/>
        </p:nvSpPr>
        <p:spPr bwMode="auto">
          <a:xfrm>
            <a:off x="447675" y="115888"/>
            <a:ext cx="9401175" cy="369887"/>
          </a:xfrm>
          <a:prstGeom prst="rect">
            <a:avLst/>
          </a:prstGeom>
          <a:noFill/>
          <a:ln w="9525">
            <a:noFill/>
            <a:miter lim="800000"/>
            <a:headEnd/>
            <a:tailEnd/>
          </a:ln>
        </p:spPr>
        <p:txBody>
          <a:bodyPr lIns="0" tIns="0" rIns="0" bIns="0">
            <a:spAutoFit/>
          </a:bodyPr>
          <a:lstStyle/>
          <a:p>
            <a:pPr algn="l"/>
            <a:r>
              <a:rPr lang="en-US" sz="2400" dirty="0" smtClean="0">
                <a:solidFill>
                  <a:schemeClr val="tx2"/>
                </a:solidFill>
              </a:rPr>
              <a:t>Prevention, Planning or Response Action taken</a:t>
            </a:r>
            <a:endParaRPr lang="en-US" sz="2400" dirty="0">
              <a:solidFill>
                <a:schemeClr val="accent2"/>
              </a:solidFill>
            </a:endParaRPr>
          </a:p>
        </p:txBody>
      </p:sp>
      <p:graphicFrame>
        <p:nvGraphicFramePr>
          <p:cNvPr id="6" name="Object 160"/>
          <p:cNvGraphicFramePr>
            <a:graphicFrameLocks noChangeAspect="1"/>
          </p:cNvGraphicFramePr>
          <p:nvPr/>
        </p:nvGraphicFramePr>
        <p:xfrm>
          <a:off x="5313040" y="2564904"/>
          <a:ext cx="3749923" cy="3550766"/>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1350640" y="6477000"/>
            <a:ext cx="3962400" cy="261610"/>
          </a:xfrm>
          <a:prstGeom prst="rect">
            <a:avLst/>
          </a:prstGeom>
          <a:noFill/>
        </p:spPr>
        <p:txBody>
          <a:bodyPr wrap="square" rtlCol="0">
            <a:spAutoFit/>
          </a:bodyPr>
          <a:lstStyle/>
          <a:p>
            <a:pPr algn="l"/>
            <a:r>
              <a:rPr lang="en-GB" sz="1100" dirty="0" smtClean="0"/>
              <a:t>Base: All respondents, n=272 </a:t>
            </a:r>
            <a:endParaRPr lang="en-GB" sz="1100" dirty="0"/>
          </a:p>
        </p:txBody>
      </p:sp>
      <p:graphicFrame>
        <p:nvGraphicFramePr>
          <p:cNvPr id="8" name="Chart 7"/>
          <p:cNvGraphicFramePr/>
          <p:nvPr/>
        </p:nvGraphicFramePr>
        <p:xfrm>
          <a:off x="0" y="1916832"/>
          <a:ext cx="4736976" cy="3384375"/>
        </p:xfrm>
        <a:graphic>
          <a:graphicData uri="http://schemas.openxmlformats.org/drawingml/2006/chart">
            <c:chart xmlns:c="http://schemas.openxmlformats.org/drawingml/2006/chart" xmlns:r="http://schemas.openxmlformats.org/officeDocument/2006/relationships" r:id="rId4"/>
          </a:graphicData>
        </a:graphic>
      </p:graphicFrame>
      <p:sp>
        <p:nvSpPr>
          <p:cNvPr id="9" name="AutoShape 53"/>
          <p:cNvSpPr>
            <a:spLocks noChangeArrowheads="1"/>
          </p:cNvSpPr>
          <p:nvPr/>
        </p:nvSpPr>
        <p:spPr bwMode="auto">
          <a:xfrm>
            <a:off x="3944888" y="3429000"/>
            <a:ext cx="720080" cy="649288"/>
          </a:xfrm>
          <a:prstGeom prst="rightArrow">
            <a:avLst>
              <a:gd name="adj1" fmla="val 50000"/>
              <a:gd name="adj2" fmla="val 60208"/>
            </a:avLst>
          </a:prstGeom>
          <a:solidFill>
            <a:srgbClr val="384A94"/>
          </a:solidFill>
          <a:ln w="25400">
            <a:noFill/>
            <a:miter lim="800000"/>
            <a:headEnd/>
            <a:tailEnd/>
          </a:ln>
        </p:spPr>
        <p:txBody>
          <a:bodyPr wrap="none" lIns="0" tIns="0" rIns="0" bIns="0" anchor="ctr"/>
          <a:lstStyle/>
          <a:p>
            <a:endParaRPr lang="en-US" sz="1800"/>
          </a:p>
        </p:txBody>
      </p:sp>
      <p:sp>
        <p:nvSpPr>
          <p:cNvPr id="10" name="TextBox 9"/>
          <p:cNvSpPr txBox="1"/>
          <p:nvPr/>
        </p:nvSpPr>
        <p:spPr>
          <a:xfrm>
            <a:off x="5673080" y="1988840"/>
            <a:ext cx="2715230" cy="369332"/>
          </a:xfrm>
          <a:prstGeom prst="rect">
            <a:avLst/>
          </a:prstGeom>
          <a:noFill/>
        </p:spPr>
        <p:txBody>
          <a:bodyPr wrap="none" rtlCol="0">
            <a:spAutoFit/>
          </a:bodyPr>
          <a:lstStyle/>
          <a:p>
            <a:r>
              <a:rPr lang="en-GB" sz="1800" dirty="0" smtClean="0"/>
              <a:t>Frequency of Activities</a:t>
            </a:r>
            <a:endParaRPr lang="en-GB" sz="1800" dirty="0"/>
          </a:p>
        </p:txBody>
      </p:sp>
      <p:sp>
        <p:nvSpPr>
          <p:cNvPr id="11" name="TextBox 10"/>
          <p:cNvSpPr txBox="1"/>
          <p:nvPr/>
        </p:nvSpPr>
        <p:spPr>
          <a:xfrm>
            <a:off x="5457056" y="6453337"/>
            <a:ext cx="2880320" cy="261610"/>
          </a:xfrm>
          <a:prstGeom prst="rect">
            <a:avLst/>
          </a:prstGeom>
          <a:noFill/>
        </p:spPr>
        <p:txBody>
          <a:bodyPr wrap="square" rtlCol="0">
            <a:spAutoFit/>
          </a:bodyPr>
          <a:lstStyle/>
          <a:p>
            <a:pPr algn="l"/>
            <a:r>
              <a:rPr lang="en-GB" sz="1100" dirty="0" smtClean="0"/>
              <a:t>Base: Those taking action, n=265</a:t>
            </a:r>
            <a:endParaRPr lang="en-GB" sz="11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strVal val="#ppt_w*0.70"/>
                                          </p:val>
                                        </p:tav>
                                        <p:tav tm="100000">
                                          <p:val>
                                            <p:strVal val="#ppt_w"/>
                                          </p:val>
                                        </p:tav>
                                      </p:tavLst>
                                    </p:anim>
                                    <p:anim calcmode="lin" valueType="num">
                                      <p:cBhvr>
                                        <p:cTn id="13" dur="1000" fill="hold"/>
                                        <p:tgtEl>
                                          <p:spTgt spid="10"/>
                                        </p:tgtEl>
                                        <p:attrNameLst>
                                          <p:attrName>ppt_h</p:attrName>
                                        </p:attrNameLst>
                                      </p:cBhvr>
                                      <p:tavLst>
                                        <p:tav tm="0">
                                          <p:val>
                                            <p:strVal val="#ppt_h"/>
                                          </p:val>
                                        </p:tav>
                                        <p:tav tm="100000">
                                          <p:val>
                                            <p:strVal val="#ppt_h"/>
                                          </p:val>
                                        </p:tav>
                                      </p:tavLst>
                                    </p:anim>
                                    <p:animEffect transition="in" filter="fade">
                                      <p:cBhvr>
                                        <p:cTn id="14" dur="1000"/>
                                        <p:tgtEl>
                                          <p:spTgt spid="10"/>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strVal val="#ppt_w*0.70"/>
                                          </p:val>
                                        </p:tav>
                                        <p:tav tm="100000">
                                          <p:val>
                                            <p:strVal val="#ppt_w"/>
                                          </p:val>
                                        </p:tav>
                                      </p:tavLst>
                                    </p:anim>
                                    <p:anim calcmode="lin" valueType="num">
                                      <p:cBhvr>
                                        <p:cTn id="18" dur="1000" fill="hold"/>
                                        <p:tgtEl>
                                          <p:spTgt spid="12"/>
                                        </p:tgtEl>
                                        <p:attrNameLst>
                                          <p:attrName>ppt_h</p:attrName>
                                        </p:attrNameLst>
                                      </p:cBhvr>
                                      <p:tavLst>
                                        <p:tav tm="0">
                                          <p:val>
                                            <p:strVal val="#ppt_h"/>
                                          </p:val>
                                        </p:tav>
                                        <p:tav tm="100000">
                                          <p:val>
                                            <p:strVal val="#ppt_h"/>
                                          </p:val>
                                        </p:tav>
                                      </p:tavLst>
                                    </p:anim>
                                    <p:animEffect transition="in" filter="fade">
                                      <p:cBhvr>
                                        <p:cTn id="19" dur="1000"/>
                                        <p:tgtEl>
                                          <p:spTgt spid="12"/>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1000" fill="hold"/>
                                        <p:tgtEl>
                                          <p:spTgt spid="6"/>
                                        </p:tgtEl>
                                        <p:attrNameLst>
                                          <p:attrName>ppt_w</p:attrName>
                                        </p:attrNameLst>
                                      </p:cBhvr>
                                      <p:tavLst>
                                        <p:tav tm="0">
                                          <p:val>
                                            <p:strVal val="#ppt_w*0.70"/>
                                          </p:val>
                                        </p:tav>
                                        <p:tav tm="100000">
                                          <p:val>
                                            <p:strVal val="#ppt_w"/>
                                          </p:val>
                                        </p:tav>
                                      </p:tavLst>
                                    </p:anim>
                                    <p:anim calcmode="lin" valueType="num">
                                      <p:cBhvr>
                                        <p:cTn id="23" dur="1000" fill="hold"/>
                                        <p:tgtEl>
                                          <p:spTgt spid="6"/>
                                        </p:tgtEl>
                                        <p:attrNameLst>
                                          <p:attrName>ppt_h</p:attrName>
                                        </p:attrNameLst>
                                      </p:cBhvr>
                                      <p:tavLst>
                                        <p:tav tm="0">
                                          <p:val>
                                            <p:strVal val="#ppt_h"/>
                                          </p:val>
                                        </p:tav>
                                        <p:tav tm="100000">
                                          <p:val>
                                            <p:strVal val="#ppt_h"/>
                                          </p:val>
                                        </p:tav>
                                      </p:tavLst>
                                    </p:anim>
                                    <p:animEffect transition="in" filter="fade">
                                      <p:cBhvr>
                                        <p:cTn id="2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Graphic spid="6" grpId="0">
        <p:bldAsOne/>
      </p:bldGraphic>
      <p:bldP spid="9" grpId="0" animBg="1"/>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2"/>
          <p:cNvPicPr>
            <a:picLocks noChangeAspect="1" noChangeArrowheads="1"/>
          </p:cNvPicPr>
          <p:nvPr/>
        </p:nvPicPr>
        <p:blipFill>
          <a:blip r:embed="rId2" cstate="print"/>
          <a:srcRect/>
          <a:stretch>
            <a:fillRect/>
          </a:stretch>
        </p:blipFill>
        <p:spPr bwMode="auto">
          <a:xfrm>
            <a:off x="330200" y="152400"/>
            <a:ext cx="619125" cy="171450"/>
          </a:xfrm>
          <a:prstGeom prst="rect">
            <a:avLst/>
          </a:prstGeom>
          <a:noFill/>
          <a:ln w="9525">
            <a:noFill/>
            <a:miter lim="800000"/>
            <a:headEnd/>
            <a:tailEnd/>
          </a:ln>
        </p:spPr>
      </p:pic>
      <p:sp>
        <p:nvSpPr>
          <p:cNvPr id="8196" name="Rectangle 3"/>
          <p:cNvSpPr>
            <a:spLocks noChangeArrowheads="1"/>
          </p:cNvSpPr>
          <p:nvPr/>
        </p:nvSpPr>
        <p:spPr bwMode="auto">
          <a:xfrm>
            <a:off x="311150" y="765175"/>
            <a:ext cx="9178925" cy="939800"/>
          </a:xfrm>
          <a:prstGeom prst="rect">
            <a:avLst/>
          </a:prstGeom>
          <a:solidFill>
            <a:srgbClr val="FFFFFF"/>
          </a:solidFill>
          <a:ln w="9525">
            <a:noFill/>
            <a:miter lim="800000"/>
            <a:headEnd/>
            <a:tailEnd/>
          </a:ln>
        </p:spPr>
        <p:txBody>
          <a:bodyPr/>
          <a:lstStyle/>
          <a:p>
            <a:pPr marL="271463" indent="-271463" algn="just">
              <a:spcBef>
                <a:spcPct val="20000"/>
              </a:spcBef>
              <a:buClr>
                <a:srgbClr val="C00000"/>
              </a:buClr>
              <a:buSzPct val="80000"/>
              <a:buFont typeface="Wingdings" pitchFamily="2" charset="2"/>
              <a:buChar char="n"/>
            </a:pPr>
            <a:r>
              <a:rPr lang="en-US" sz="1400" b="0" dirty="0"/>
              <a:t>The target </a:t>
            </a:r>
            <a:r>
              <a:rPr lang="en-US" sz="1400" b="0" dirty="0" smtClean="0"/>
              <a:t>groups for communication activities extend </a:t>
            </a:r>
            <a:r>
              <a:rPr lang="en-US" sz="1400" b="0" dirty="0"/>
              <a:t>across three tiers. First comes immediate family and neighbors with </a:t>
            </a:r>
            <a:r>
              <a:rPr lang="en-US" sz="1400" b="0" dirty="0" smtClean="0"/>
              <a:t>just over 90 percent</a:t>
            </a:r>
            <a:r>
              <a:rPr lang="en-US" sz="1400" b="0" dirty="0"/>
              <a:t>. Secondly, people from the same village but now the effort drops to under 50 percent. Finally, supply chain, district officials and agents with a reach </a:t>
            </a:r>
            <a:r>
              <a:rPr lang="en-US" sz="1400" b="0" dirty="0" smtClean="0"/>
              <a:t>below 20%. The three tiers are most likely linked to the amount of effort required to reach the different target groups.</a:t>
            </a:r>
            <a:endParaRPr lang="en-US" sz="1400" b="0" dirty="0"/>
          </a:p>
        </p:txBody>
      </p:sp>
      <p:sp>
        <p:nvSpPr>
          <p:cNvPr id="8197" name="Rectangle 4"/>
          <p:cNvSpPr>
            <a:spLocks noChangeArrowheads="1"/>
          </p:cNvSpPr>
          <p:nvPr/>
        </p:nvSpPr>
        <p:spPr bwMode="auto">
          <a:xfrm>
            <a:off x="447675" y="115888"/>
            <a:ext cx="9401175" cy="365125"/>
          </a:xfrm>
          <a:prstGeom prst="rect">
            <a:avLst/>
          </a:prstGeom>
          <a:noFill/>
          <a:ln w="9525">
            <a:noFill/>
            <a:miter lim="800000"/>
            <a:headEnd/>
            <a:tailEnd/>
          </a:ln>
        </p:spPr>
        <p:txBody>
          <a:bodyPr lIns="0" tIns="0" rIns="0" bIns="0">
            <a:spAutoFit/>
          </a:bodyPr>
          <a:lstStyle/>
          <a:p>
            <a:pPr algn="l"/>
            <a:r>
              <a:rPr lang="en-US" sz="2400">
                <a:solidFill>
                  <a:schemeClr val="tx2"/>
                </a:solidFill>
              </a:rPr>
              <a:t>Communication Target – </a:t>
            </a:r>
            <a:r>
              <a:rPr lang="en-US" sz="2400">
                <a:solidFill>
                  <a:schemeClr val="accent2"/>
                </a:solidFill>
              </a:rPr>
              <a:t>Overall</a:t>
            </a:r>
          </a:p>
        </p:txBody>
      </p:sp>
      <p:graphicFrame>
        <p:nvGraphicFramePr>
          <p:cNvPr id="6" name="Object 5"/>
          <p:cNvGraphicFramePr>
            <a:graphicFrameLocks noChangeAspect="1"/>
          </p:cNvGraphicFramePr>
          <p:nvPr/>
        </p:nvGraphicFramePr>
        <p:xfrm>
          <a:off x="393700" y="1822450"/>
          <a:ext cx="7934325" cy="429895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1352600" y="6453337"/>
            <a:ext cx="2880320" cy="261610"/>
          </a:xfrm>
          <a:prstGeom prst="rect">
            <a:avLst/>
          </a:prstGeom>
          <a:noFill/>
        </p:spPr>
        <p:txBody>
          <a:bodyPr wrap="square" rtlCol="0">
            <a:spAutoFit/>
          </a:bodyPr>
          <a:lstStyle/>
          <a:p>
            <a:pPr algn="l"/>
            <a:r>
              <a:rPr lang="en-GB" sz="1100" dirty="0" smtClean="0"/>
              <a:t>Base: Those taking action, n=265</a:t>
            </a:r>
            <a:endParaRPr lang="en-GB" sz="1100" dirty="0"/>
          </a:p>
        </p:txBody>
      </p:sp>
      <p:sp>
        <p:nvSpPr>
          <p:cNvPr id="10" name="Up-Down Arrow 9"/>
          <p:cNvSpPr/>
          <p:nvPr/>
        </p:nvSpPr>
        <p:spPr bwMode="auto">
          <a:xfrm>
            <a:off x="7977336" y="1916832"/>
            <a:ext cx="1512168" cy="3816424"/>
          </a:xfrm>
          <a:prstGeom prst="upDownArrow">
            <a:avLst/>
          </a:prstGeom>
          <a:solidFill>
            <a:srgbClr val="FF9999"/>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pitchFamily="34" charset="0"/>
              </a:rPr>
              <a:t>Easy</a:t>
            </a:r>
          </a:p>
          <a:p>
            <a:pPr marL="0" marR="0" indent="0" algn="ctr" defTabSz="914400" rtl="0" eaLnBrk="1" fontAlgn="base" latinLnBrk="0" hangingPunct="1">
              <a:lnSpc>
                <a:spcPct val="100000"/>
              </a:lnSpc>
              <a:spcBef>
                <a:spcPct val="0"/>
              </a:spcBef>
              <a:spcAft>
                <a:spcPct val="0"/>
              </a:spcAft>
              <a:buClrTx/>
              <a:buSzTx/>
              <a:buFontTx/>
              <a:buNone/>
              <a:tabLst/>
            </a:pPr>
            <a:endParaRPr lang="en-GB" sz="1400" dirty="0">
              <a:latin typeface="Arial"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endParaRPr lang="en-GB" sz="1400" dirty="0">
              <a:latin typeface="Arial"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endParaRPr lang="en-GB" sz="1400" dirty="0">
              <a:latin typeface="Arial"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pitchFamily="34" charset="0"/>
              </a:rPr>
              <a:t>Effort </a:t>
            </a:r>
          </a:p>
          <a:p>
            <a:pPr marL="0" marR="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pitchFamily="34" charset="0"/>
              </a:rPr>
              <a:t>Level</a:t>
            </a:r>
          </a:p>
          <a:p>
            <a:pPr marL="0" marR="0" indent="0" algn="ctr" defTabSz="914400" rtl="0" eaLnBrk="1" fontAlgn="base" latinLnBrk="0" hangingPunct="1">
              <a:lnSpc>
                <a:spcPct val="100000"/>
              </a:lnSpc>
              <a:spcBef>
                <a:spcPct val="0"/>
              </a:spcBef>
              <a:spcAft>
                <a:spcPct val="0"/>
              </a:spcAft>
              <a:buClrTx/>
              <a:buSzTx/>
              <a:buFontTx/>
              <a:buNone/>
              <a:tabLst/>
            </a:pPr>
            <a:endParaRPr lang="en-GB" sz="1400" dirty="0">
              <a:latin typeface="Arial"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endParaRPr lang="en-GB" sz="1400" dirty="0">
              <a:latin typeface="Arial"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pitchFamily="34" charset="0"/>
              </a:rPr>
              <a:t>Difficult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23587" name="Group 163"/>
          <p:cNvGraphicFramePr>
            <a:graphicFrameLocks noGrp="1"/>
          </p:cNvGraphicFramePr>
          <p:nvPr/>
        </p:nvGraphicFramePr>
        <p:xfrm>
          <a:off x="920750" y="1412875"/>
          <a:ext cx="4464050" cy="3312271"/>
        </p:xfrm>
        <a:graphic>
          <a:graphicData uri="http://schemas.openxmlformats.org/drawingml/2006/table">
            <a:tbl>
              <a:tblPr/>
              <a:tblGrid>
                <a:gridCol w="4016375"/>
                <a:gridCol w="447675"/>
              </a:tblGrid>
              <a:tr h="620908">
                <a:tc>
                  <a:txBody>
                    <a:bodyPr/>
                    <a:lstStyle/>
                    <a:p>
                      <a:pPr marL="0" marR="0" lvl="0" indent="0" algn="l" defTabSz="914400" rtl="0" eaLnBrk="0" fontAlgn="b"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rPr>
                        <a:t>Background</a:t>
                      </a:r>
                    </a:p>
                  </a:txBody>
                  <a:tcPr marL="0" marR="0" marT="0" marB="0"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34" charset="0"/>
                      </a:endParaRPr>
                    </a:p>
                  </a:txBody>
                  <a:tcPr marL="0" marR="0" marT="0" marB="0" anchor="b" horzOverflow="overflow">
                    <a:lnL>
                      <a:noFill/>
                    </a:lnL>
                    <a:lnR cap="flat">
                      <a:noFill/>
                    </a:lnR>
                    <a:lnT>
                      <a:noFill/>
                    </a:lnT>
                    <a:lnB>
                      <a:noFill/>
                    </a:lnB>
                    <a:lnTlToBr>
                      <a:noFill/>
                    </a:lnTlToBr>
                    <a:lnBlToTr>
                      <a:noFill/>
                    </a:lnBlToTr>
                    <a:noFill/>
                  </a:tcPr>
                </a:tc>
              </a:tr>
              <a:tr h="675694">
                <a:tc>
                  <a:txBody>
                    <a:bodyPr/>
                    <a:lstStyle/>
                    <a:p>
                      <a:pPr marL="0" marR="0" lvl="0" indent="0" algn="l" defTabSz="914400" rtl="0" eaLnBrk="0" fontAlgn="b"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cs typeface="Arial" pitchFamily="34" charset="0"/>
                        </a:rPr>
                        <a:t>Methodology</a:t>
                      </a:r>
                      <a:endParaRPr kumimoji="0" lang="en-US" sz="2000" b="1" i="0" u="none" strike="noStrike" cap="none" normalizeH="0" baseline="0" dirty="0" smtClean="0">
                        <a:ln>
                          <a:noFill/>
                        </a:ln>
                        <a:solidFill>
                          <a:schemeClr val="tx1"/>
                        </a:solidFill>
                        <a:effectLst/>
                        <a:latin typeface="Arial" pitchFamily="34" charset="0"/>
                      </a:endParaRPr>
                    </a:p>
                  </a:txBody>
                  <a:tcPr marL="0" marR="0" marT="0" marB="0"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34" charset="0"/>
                      </a:endParaRPr>
                    </a:p>
                  </a:txBody>
                  <a:tcPr marL="0" marR="0" marT="0" marB="0" anchor="b" horzOverflow="overflow">
                    <a:lnL>
                      <a:noFill/>
                    </a:lnL>
                    <a:lnR cap="flat">
                      <a:noFill/>
                    </a:lnR>
                    <a:lnT>
                      <a:noFill/>
                    </a:lnT>
                    <a:lnB>
                      <a:noFill/>
                    </a:lnB>
                    <a:lnTlToBr>
                      <a:noFill/>
                    </a:lnTlToBr>
                    <a:lnBlToTr>
                      <a:noFill/>
                    </a:lnBlToTr>
                    <a:noFill/>
                  </a:tcPr>
                </a:tc>
              </a:tr>
              <a:tr h="666563">
                <a:tc>
                  <a:txBody>
                    <a:bodyPr/>
                    <a:lstStyle/>
                    <a:p>
                      <a:pPr marL="0" marR="0" lvl="0" indent="0" algn="l" defTabSz="914400" rtl="0" eaLnBrk="0" fontAlgn="b"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cs typeface="Arial" pitchFamily="34" charset="0"/>
                        </a:rPr>
                        <a:t>Overall Training Performance</a:t>
                      </a:r>
                      <a:endParaRPr kumimoji="0" lang="en-US" sz="2000" b="1" i="0" u="none" strike="noStrike" cap="none" normalizeH="0" baseline="0" dirty="0" smtClean="0">
                        <a:ln>
                          <a:noFill/>
                        </a:ln>
                        <a:solidFill>
                          <a:schemeClr val="tx1"/>
                        </a:solidFill>
                        <a:effectLst/>
                        <a:latin typeface="Arial" pitchFamily="34" charset="0"/>
                      </a:endParaRPr>
                    </a:p>
                  </a:txBody>
                  <a:tcPr marL="0" marR="0" marT="0" marB="0"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34" charset="0"/>
                      </a:endParaRPr>
                    </a:p>
                  </a:txBody>
                  <a:tcPr marL="0" marR="0" marT="0" marB="0" anchor="b" horzOverflow="overflow">
                    <a:lnL>
                      <a:noFill/>
                    </a:lnL>
                    <a:lnR cap="flat">
                      <a:noFill/>
                    </a:lnR>
                    <a:lnT>
                      <a:noFill/>
                    </a:lnT>
                    <a:lnB>
                      <a:noFill/>
                    </a:lnB>
                    <a:lnTlToBr>
                      <a:noFill/>
                    </a:lnTlToBr>
                    <a:lnBlToTr>
                      <a:noFill/>
                    </a:lnBlToTr>
                    <a:noFill/>
                  </a:tcPr>
                </a:tc>
              </a:tr>
              <a:tr h="675694">
                <a:tc>
                  <a:txBody>
                    <a:bodyPr/>
                    <a:lstStyle/>
                    <a:p>
                      <a:pPr marL="0" marR="0" lvl="0" indent="0" algn="l" defTabSz="914400" rtl="0" eaLnBrk="0" fontAlgn="b"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cs typeface="Arial" pitchFamily="34" charset="0"/>
                        </a:rPr>
                        <a:t>Training Outcomes</a:t>
                      </a:r>
                      <a:endParaRPr kumimoji="0" lang="en-US" sz="2000" b="1" i="0" u="none" strike="noStrike" cap="none" normalizeH="0" baseline="0" dirty="0" smtClean="0">
                        <a:ln>
                          <a:noFill/>
                        </a:ln>
                        <a:solidFill>
                          <a:schemeClr val="tx1"/>
                        </a:solidFill>
                        <a:effectLst/>
                        <a:latin typeface="Arial" pitchFamily="34" charset="0"/>
                      </a:endParaRPr>
                    </a:p>
                  </a:txBody>
                  <a:tcPr marL="0" marR="0" marT="0" marB="0"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34" charset="0"/>
                      </a:endParaRPr>
                    </a:p>
                  </a:txBody>
                  <a:tcPr marL="0" marR="0" marT="0" marB="0" anchor="b" horzOverflow="overflow">
                    <a:lnL>
                      <a:noFill/>
                    </a:lnL>
                    <a:lnR cap="flat">
                      <a:noFill/>
                    </a:lnR>
                    <a:lnT>
                      <a:noFill/>
                    </a:lnT>
                    <a:lnB>
                      <a:noFill/>
                    </a:lnB>
                    <a:lnTlToBr>
                      <a:noFill/>
                    </a:lnTlToBr>
                    <a:lnBlToTr>
                      <a:noFill/>
                    </a:lnBlToTr>
                    <a:noFill/>
                  </a:tcPr>
                </a:tc>
              </a:tr>
              <a:tr h="673412">
                <a:tc>
                  <a:txBody>
                    <a:bodyPr/>
                    <a:lstStyle/>
                    <a:p>
                      <a:pPr marL="0" marR="0" lvl="0" indent="0" algn="l" defTabSz="914400" rtl="0" eaLnBrk="0" fontAlgn="b"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cs typeface="Arial" pitchFamily="34" charset="0"/>
                        </a:rPr>
                        <a:t>Training Performance Drivers</a:t>
                      </a:r>
                      <a:endParaRPr kumimoji="0" lang="en-US" sz="2000" b="1" i="0" u="none" strike="noStrike" cap="none" normalizeH="0" baseline="0" dirty="0" smtClean="0">
                        <a:ln>
                          <a:noFill/>
                        </a:ln>
                        <a:solidFill>
                          <a:schemeClr val="tx1"/>
                        </a:solidFill>
                        <a:effectLst/>
                        <a:latin typeface="Arial" pitchFamily="34" charset="0"/>
                      </a:endParaRPr>
                    </a:p>
                  </a:txBody>
                  <a:tcPr marL="0" marR="0" marT="0" marB="0"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34" charset="0"/>
                      </a:endParaRPr>
                    </a:p>
                  </a:txBody>
                  <a:tcPr marL="0" marR="0" marT="0" marB="0" anchor="b" horzOverflow="overflow">
                    <a:lnL>
                      <a:noFill/>
                    </a:lnL>
                    <a:lnR cap="flat">
                      <a:noFill/>
                    </a:lnR>
                    <a:lnT>
                      <a:noFill/>
                    </a:lnT>
                    <a:lnB>
                      <a:noFill/>
                    </a:lnB>
                    <a:lnTlToBr>
                      <a:noFill/>
                    </a:lnTlToBr>
                    <a:lnBlToTr>
                      <a:noFill/>
                    </a:lnBlToTr>
                    <a:noFill/>
                  </a:tcPr>
                </a:tc>
              </a:tr>
            </a:tbl>
          </a:graphicData>
        </a:graphic>
      </p:graphicFrame>
      <p:sp>
        <p:nvSpPr>
          <p:cNvPr id="16405" name="Rectangle 120"/>
          <p:cNvSpPr>
            <a:spLocks noChangeArrowheads="1"/>
          </p:cNvSpPr>
          <p:nvPr/>
        </p:nvSpPr>
        <p:spPr bwMode="auto">
          <a:xfrm>
            <a:off x="447675" y="115888"/>
            <a:ext cx="9401175" cy="365125"/>
          </a:xfrm>
          <a:prstGeom prst="rect">
            <a:avLst/>
          </a:prstGeom>
          <a:noFill/>
          <a:ln w="9525">
            <a:noFill/>
            <a:miter lim="800000"/>
            <a:headEnd/>
            <a:tailEnd/>
          </a:ln>
        </p:spPr>
        <p:txBody>
          <a:bodyPr lIns="0" tIns="0" rIns="0" bIns="0">
            <a:spAutoFit/>
          </a:bodyPr>
          <a:lstStyle/>
          <a:p>
            <a:pPr algn="l"/>
            <a:r>
              <a:rPr lang="en-US" sz="2400"/>
              <a:t>Table of Contents</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2"/>
          <p:cNvPicPr>
            <a:picLocks noChangeAspect="1" noChangeArrowheads="1"/>
          </p:cNvPicPr>
          <p:nvPr/>
        </p:nvPicPr>
        <p:blipFill>
          <a:blip r:embed="rId2" cstate="print"/>
          <a:srcRect/>
          <a:stretch>
            <a:fillRect/>
          </a:stretch>
        </p:blipFill>
        <p:spPr bwMode="auto">
          <a:xfrm>
            <a:off x="330200" y="152400"/>
            <a:ext cx="619125" cy="171450"/>
          </a:xfrm>
          <a:prstGeom prst="rect">
            <a:avLst/>
          </a:prstGeom>
          <a:noFill/>
          <a:ln w="9525">
            <a:noFill/>
            <a:miter lim="800000"/>
            <a:headEnd/>
            <a:tailEnd/>
          </a:ln>
        </p:spPr>
      </p:pic>
      <p:sp>
        <p:nvSpPr>
          <p:cNvPr id="9220" name="Rectangle 3"/>
          <p:cNvSpPr>
            <a:spLocks noChangeArrowheads="1"/>
          </p:cNvSpPr>
          <p:nvPr/>
        </p:nvSpPr>
        <p:spPr bwMode="auto">
          <a:xfrm>
            <a:off x="311150" y="765175"/>
            <a:ext cx="9178925" cy="939800"/>
          </a:xfrm>
          <a:prstGeom prst="rect">
            <a:avLst/>
          </a:prstGeom>
          <a:solidFill>
            <a:srgbClr val="FFFFFF"/>
          </a:solidFill>
          <a:ln w="9525">
            <a:noFill/>
            <a:miter lim="800000"/>
            <a:headEnd/>
            <a:tailEnd/>
          </a:ln>
        </p:spPr>
        <p:txBody>
          <a:bodyPr/>
          <a:lstStyle/>
          <a:p>
            <a:pPr marL="271463" indent="-271463" algn="just">
              <a:spcBef>
                <a:spcPct val="20000"/>
              </a:spcBef>
              <a:buClr>
                <a:srgbClr val="C00000"/>
              </a:buClr>
              <a:buSzPct val="80000"/>
              <a:buFont typeface="Wingdings" pitchFamily="2" charset="2"/>
              <a:buChar char="n"/>
            </a:pPr>
            <a:r>
              <a:rPr lang="en-US" sz="1400" b="0" dirty="0" smtClean="0"/>
              <a:t>On average, participants have engaged in two to three activities. Group discussions and club meetings have been the most common activities undertaken followed by putting up posters and distribute leaflets or booklets. Around one third have undertaken some form of training and one in five have promoted the issue at a community gathering.</a:t>
            </a:r>
            <a:endParaRPr lang="en-US" sz="1400" b="0" dirty="0"/>
          </a:p>
        </p:txBody>
      </p:sp>
      <p:sp>
        <p:nvSpPr>
          <p:cNvPr id="9221" name="Rectangle 4"/>
          <p:cNvSpPr>
            <a:spLocks noChangeArrowheads="1"/>
          </p:cNvSpPr>
          <p:nvPr/>
        </p:nvSpPr>
        <p:spPr bwMode="auto">
          <a:xfrm>
            <a:off x="447675" y="115888"/>
            <a:ext cx="9401175" cy="365125"/>
          </a:xfrm>
          <a:prstGeom prst="rect">
            <a:avLst/>
          </a:prstGeom>
          <a:noFill/>
          <a:ln w="9525">
            <a:noFill/>
            <a:miter lim="800000"/>
            <a:headEnd/>
            <a:tailEnd/>
          </a:ln>
        </p:spPr>
        <p:txBody>
          <a:bodyPr lIns="0" tIns="0" rIns="0" bIns="0">
            <a:spAutoFit/>
          </a:bodyPr>
          <a:lstStyle/>
          <a:p>
            <a:pPr algn="l"/>
            <a:r>
              <a:rPr lang="en-US" sz="2400">
                <a:solidFill>
                  <a:schemeClr val="tx2"/>
                </a:solidFill>
              </a:rPr>
              <a:t>Activities Undertaken – </a:t>
            </a:r>
            <a:r>
              <a:rPr lang="en-US" sz="2400">
                <a:solidFill>
                  <a:schemeClr val="accent2"/>
                </a:solidFill>
              </a:rPr>
              <a:t>Overall</a:t>
            </a:r>
          </a:p>
        </p:txBody>
      </p:sp>
      <p:graphicFrame>
        <p:nvGraphicFramePr>
          <p:cNvPr id="6" name="Object 5"/>
          <p:cNvGraphicFramePr>
            <a:graphicFrameLocks noChangeAspect="1"/>
          </p:cNvGraphicFramePr>
          <p:nvPr/>
        </p:nvGraphicFramePr>
        <p:xfrm>
          <a:off x="393700" y="1822450"/>
          <a:ext cx="7934325" cy="429895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1352600" y="6453337"/>
            <a:ext cx="2880320" cy="261610"/>
          </a:xfrm>
          <a:prstGeom prst="rect">
            <a:avLst/>
          </a:prstGeom>
          <a:noFill/>
        </p:spPr>
        <p:txBody>
          <a:bodyPr wrap="square" rtlCol="0">
            <a:spAutoFit/>
          </a:bodyPr>
          <a:lstStyle/>
          <a:p>
            <a:pPr algn="l"/>
            <a:r>
              <a:rPr lang="en-GB" sz="1100" dirty="0" smtClean="0"/>
              <a:t>Base: Those taking action, n=265</a:t>
            </a:r>
            <a:endParaRPr lang="en-GB" sz="1100"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2"/>
          <p:cNvPicPr>
            <a:picLocks noChangeAspect="1" noChangeArrowheads="1"/>
          </p:cNvPicPr>
          <p:nvPr/>
        </p:nvPicPr>
        <p:blipFill>
          <a:blip r:embed="rId2" cstate="print"/>
          <a:srcRect/>
          <a:stretch>
            <a:fillRect/>
          </a:stretch>
        </p:blipFill>
        <p:spPr bwMode="auto">
          <a:xfrm>
            <a:off x="330200" y="152400"/>
            <a:ext cx="619125" cy="171450"/>
          </a:xfrm>
          <a:prstGeom prst="rect">
            <a:avLst/>
          </a:prstGeom>
          <a:noFill/>
          <a:ln w="9525">
            <a:noFill/>
            <a:miter lim="800000"/>
            <a:headEnd/>
            <a:tailEnd/>
          </a:ln>
        </p:spPr>
      </p:pic>
      <p:sp>
        <p:nvSpPr>
          <p:cNvPr id="10245" name="Rectangle 3"/>
          <p:cNvSpPr>
            <a:spLocks noChangeArrowheads="1"/>
          </p:cNvSpPr>
          <p:nvPr/>
        </p:nvSpPr>
        <p:spPr bwMode="auto">
          <a:xfrm>
            <a:off x="311150" y="765175"/>
            <a:ext cx="9394825" cy="939800"/>
          </a:xfrm>
          <a:prstGeom prst="rect">
            <a:avLst/>
          </a:prstGeom>
          <a:solidFill>
            <a:srgbClr val="FFFFFF"/>
          </a:solidFill>
          <a:ln w="9525">
            <a:noFill/>
            <a:miter lim="800000"/>
            <a:headEnd/>
            <a:tailEnd/>
          </a:ln>
        </p:spPr>
        <p:txBody>
          <a:bodyPr/>
          <a:lstStyle/>
          <a:p>
            <a:pPr marL="271463" indent="-271463" algn="just">
              <a:spcBef>
                <a:spcPct val="20000"/>
              </a:spcBef>
              <a:buClr>
                <a:srgbClr val="C00000"/>
              </a:buClr>
              <a:buSzPct val="80000"/>
              <a:buFont typeface="Wingdings" pitchFamily="2" charset="2"/>
              <a:buChar char="n"/>
            </a:pPr>
            <a:r>
              <a:rPr lang="en-US" sz="1400" b="0" dirty="0"/>
              <a:t>In reference to activities carried out respondents were asked how frequently they had carried out these activities. For the purpose of clarity, frequency has been grouped into occasional and </a:t>
            </a:r>
            <a:r>
              <a:rPr lang="en-US" sz="1400" b="0" dirty="0" smtClean="0"/>
              <a:t>regular activities, with </a:t>
            </a:r>
            <a:r>
              <a:rPr lang="en-US" sz="1400" b="0" dirty="0"/>
              <a:t>regular meaning at least once per month or more often</a:t>
            </a:r>
            <a:r>
              <a:rPr lang="en-US" sz="1400" b="0" dirty="0" smtClean="0"/>
              <a:t>. Animal health workers and those at the village level have on average undertaken activities less frequently.</a:t>
            </a:r>
            <a:endParaRPr lang="en-US" sz="1400" b="0" dirty="0"/>
          </a:p>
        </p:txBody>
      </p:sp>
      <p:sp>
        <p:nvSpPr>
          <p:cNvPr id="10246" name="Rectangle 4"/>
          <p:cNvSpPr>
            <a:spLocks noChangeArrowheads="1"/>
          </p:cNvSpPr>
          <p:nvPr/>
        </p:nvSpPr>
        <p:spPr bwMode="auto">
          <a:xfrm>
            <a:off x="447675" y="115888"/>
            <a:ext cx="9401175" cy="365125"/>
          </a:xfrm>
          <a:prstGeom prst="rect">
            <a:avLst/>
          </a:prstGeom>
          <a:noFill/>
          <a:ln w="9525">
            <a:noFill/>
            <a:miter lim="800000"/>
            <a:headEnd/>
            <a:tailEnd/>
          </a:ln>
        </p:spPr>
        <p:txBody>
          <a:bodyPr lIns="0" tIns="0" rIns="0" bIns="0">
            <a:spAutoFit/>
          </a:bodyPr>
          <a:lstStyle/>
          <a:p>
            <a:pPr algn="l"/>
            <a:r>
              <a:rPr lang="en-US" sz="2400">
                <a:solidFill>
                  <a:schemeClr val="tx2"/>
                </a:solidFill>
              </a:rPr>
              <a:t>Frequency of Communication – </a:t>
            </a:r>
            <a:r>
              <a:rPr lang="en-US" sz="2400">
                <a:solidFill>
                  <a:schemeClr val="accent2"/>
                </a:solidFill>
              </a:rPr>
              <a:t>By Segment</a:t>
            </a:r>
          </a:p>
        </p:txBody>
      </p:sp>
      <p:sp>
        <p:nvSpPr>
          <p:cNvPr id="10247" name="Rectangle 4"/>
          <p:cNvSpPr>
            <a:spLocks noChangeArrowheads="1"/>
          </p:cNvSpPr>
          <p:nvPr/>
        </p:nvSpPr>
        <p:spPr bwMode="auto">
          <a:xfrm>
            <a:off x="3440335" y="5897563"/>
            <a:ext cx="239713" cy="179387"/>
          </a:xfrm>
          <a:prstGeom prst="rect">
            <a:avLst/>
          </a:prstGeom>
          <a:solidFill>
            <a:srgbClr val="C00000"/>
          </a:solidFill>
          <a:ln w="9525" algn="ctr">
            <a:noFill/>
            <a:miter lim="800000"/>
            <a:headEnd/>
            <a:tailEnd/>
          </a:ln>
        </p:spPr>
        <p:txBody>
          <a:bodyPr wrap="none" lIns="0" tIns="0" rIns="0" bIns="0" anchor="ctr"/>
          <a:lstStyle/>
          <a:p>
            <a:endParaRPr lang="en-US" sz="1800" b="0"/>
          </a:p>
        </p:txBody>
      </p:sp>
      <p:sp>
        <p:nvSpPr>
          <p:cNvPr id="10248" name="Rectangle 5"/>
          <p:cNvSpPr>
            <a:spLocks noChangeArrowheads="1"/>
          </p:cNvSpPr>
          <p:nvPr/>
        </p:nvSpPr>
        <p:spPr bwMode="auto">
          <a:xfrm>
            <a:off x="3440335" y="5667375"/>
            <a:ext cx="239713" cy="179388"/>
          </a:xfrm>
          <a:prstGeom prst="rect">
            <a:avLst/>
          </a:prstGeom>
          <a:solidFill>
            <a:srgbClr val="009900"/>
          </a:solidFill>
          <a:ln w="9525" algn="ctr">
            <a:noFill/>
            <a:miter lim="800000"/>
            <a:headEnd/>
            <a:tailEnd/>
          </a:ln>
        </p:spPr>
        <p:txBody>
          <a:bodyPr wrap="none" lIns="0" tIns="0" rIns="0" bIns="0" anchor="ctr"/>
          <a:lstStyle/>
          <a:p>
            <a:endParaRPr lang="en-US" sz="1800" b="0"/>
          </a:p>
        </p:txBody>
      </p:sp>
      <p:sp>
        <p:nvSpPr>
          <p:cNvPr id="10249" name="AutoShape 12"/>
          <p:cNvSpPr>
            <a:spLocks noChangeArrowheads="1"/>
          </p:cNvSpPr>
          <p:nvPr/>
        </p:nvSpPr>
        <p:spPr bwMode="auto">
          <a:xfrm>
            <a:off x="5224536" y="2301875"/>
            <a:ext cx="1758950" cy="355600"/>
          </a:xfrm>
          <a:prstGeom prst="roundRect">
            <a:avLst>
              <a:gd name="adj" fmla="val 16667"/>
            </a:avLst>
          </a:prstGeom>
          <a:solidFill>
            <a:schemeClr val="bg1"/>
          </a:solidFill>
          <a:ln w="9525" algn="ctr">
            <a:solidFill>
              <a:schemeClr val="tx1">
                <a:lumMod val="50000"/>
                <a:lumOff val="50000"/>
              </a:schemeClr>
            </a:solidFill>
            <a:round/>
            <a:headEnd/>
            <a:tailEnd/>
          </a:ln>
        </p:spPr>
        <p:txBody>
          <a:bodyPr wrap="none" lIns="0" tIns="0" rIns="0" bIns="0" anchor="ctr"/>
          <a:lstStyle/>
          <a:p>
            <a:r>
              <a:rPr lang="en-US" dirty="0" smtClean="0"/>
              <a:t>Human Health </a:t>
            </a:r>
            <a:r>
              <a:rPr lang="en-US" dirty="0"/>
              <a:t>Workers</a:t>
            </a:r>
          </a:p>
        </p:txBody>
      </p:sp>
      <p:sp>
        <p:nvSpPr>
          <p:cNvPr id="10250" name="AutoShape 15"/>
          <p:cNvSpPr>
            <a:spLocks noChangeArrowheads="1"/>
          </p:cNvSpPr>
          <p:nvPr/>
        </p:nvSpPr>
        <p:spPr bwMode="auto">
          <a:xfrm>
            <a:off x="5213424" y="3602038"/>
            <a:ext cx="1747837" cy="355600"/>
          </a:xfrm>
          <a:prstGeom prst="roundRect">
            <a:avLst>
              <a:gd name="adj" fmla="val 16667"/>
            </a:avLst>
          </a:prstGeom>
          <a:solidFill>
            <a:schemeClr val="bg1"/>
          </a:solidFill>
          <a:ln w="9525" algn="ctr">
            <a:solidFill>
              <a:schemeClr val="tx1">
                <a:lumMod val="50000"/>
                <a:lumOff val="50000"/>
              </a:schemeClr>
            </a:solidFill>
            <a:round/>
            <a:headEnd/>
            <a:tailEnd/>
          </a:ln>
        </p:spPr>
        <p:txBody>
          <a:bodyPr wrap="none" lIns="0" tIns="0" rIns="0" bIns="0" anchor="ctr"/>
          <a:lstStyle/>
          <a:p>
            <a:r>
              <a:rPr lang="en-US"/>
              <a:t>Lao Women’s Union</a:t>
            </a:r>
          </a:p>
        </p:txBody>
      </p:sp>
      <p:sp>
        <p:nvSpPr>
          <p:cNvPr id="10251" name="AutoShape 18"/>
          <p:cNvSpPr>
            <a:spLocks noChangeArrowheads="1"/>
          </p:cNvSpPr>
          <p:nvPr/>
        </p:nvSpPr>
        <p:spPr bwMode="auto">
          <a:xfrm>
            <a:off x="5210249" y="2951163"/>
            <a:ext cx="1746250" cy="355600"/>
          </a:xfrm>
          <a:prstGeom prst="roundRect">
            <a:avLst>
              <a:gd name="adj" fmla="val 16667"/>
            </a:avLst>
          </a:prstGeom>
          <a:solidFill>
            <a:schemeClr val="bg1"/>
          </a:solidFill>
          <a:ln w="9525" algn="ctr">
            <a:solidFill>
              <a:schemeClr val="tx1">
                <a:lumMod val="50000"/>
                <a:lumOff val="50000"/>
              </a:schemeClr>
            </a:solidFill>
            <a:round/>
            <a:headEnd/>
            <a:tailEnd/>
          </a:ln>
        </p:spPr>
        <p:txBody>
          <a:bodyPr wrap="none" lIns="0" tIns="0" rIns="0" bIns="0" anchor="ctr"/>
          <a:lstStyle/>
          <a:p>
            <a:r>
              <a:rPr lang="en-US" dirty="0" smtClean="0"/>
              <a:t>Animal Health </a:t>
            </a:r>
            <a:r>
              <a:rPr lang="en-US" dirty="0"/>
              <a:t>Workers</a:t>
            </a:r>
          </a:p>
        </p:txBody>
      </p:sp>
      <p:sp>
        <p:nvSpPr>
          <p:cNvPr id="10252" name="AutoShape 21"/>
          <p:cNvSpPr>
            <a:spLocks noChangeArrowheads="1"/>
          </p:cNvSpPr>
          <p:nvPr/>
        </p:nvSpPr>
        <p:spPr bwMode="auto">
          <a:xfrm>
            <a:off x="5219774" y="4252913"/>
            <a:ext cx="1747837" cy="355600"/>
          </a:xfrm>
          <a:prstGeom prst="roundRect">
            <a:avLst>
              <a:gd name="adj" fmla="val 16667"/>
            </a:avLst>
          </a:prstGeom>
          <a:solidFill>
            <a:schemeClr val="bg1"/>
          </a:solidFill>
          <a:ln w="9525" algn="ctr">
            <a:solidFill>
              <a:schemeClr val="tx1">
                <a:lumMod val="50000"/>
                <a:lumOff val="50000"/>
              </a:schemeClr>
            </a:solidFill>
            <a:round/>
            <a:headEnd/>
            <a:tailEnd/>
          </a:ln>
        </p:spPr>
        <p:txBody>
          <a:bodyPr wrap="none" lIns="0" tIns="0" rIns="0" bIns="0" anchor="ctr"/>
          <a:lstStyle/>
          <a:p>
            <a:r>
              <a:rPr lang="en-US" dirty="0" smtClean="0"/>
              <a:t>Village Leaders</a:t>
            </a:r>
            <a:endParaRPr lang="en-US" dirty="0"/>
          </a:p>
        </p:txBody>
      </p:sp>
      <p:sp>
        <p:nvSpPr>
          <p:cNvPr id="10253" name="Rectangle 31"/>
          <p:cNvSpPr>
            <a:spLocks noChangeArrowheads="1"/>
          </p:cNvSpPr>
          <p:nvPr/>
        </p:nvSpPr>
        <p:spPr bwMode="auto">
          <a:xfrm>
            <a:off x="3872135" y="5649913"/>
            <a:ext cx="3313113" cy="212725"/>
          </a:xfrm>
          <a:prstGeom prst="rect">
            <a:avLst/>
          </a:prstGeom>
          <a:noFill/>
          <a:ln w="9525" algn="ctr">
            <a:noFill/>
            <a:miter lim="800000"/>
            <a:headEnd/>
            <a:tailEnd/>
          </a:ln>
        </p:spPr>
        <p:txBody>
          <a:bodyPr lIns="0" tIns="0" rIns="0" bIns="0">
            <a:spAutoFit/>
          </a:bodyPr>
          <a:lstStyle/>
          <a:p>
            <a:pPr algn="l"/>
            <a:r>
              <a:rPr lang="en-ZA" sz="1400" b="0"/>
              <a:t>Regularly, once per month or more often</a:t>
            </a:r>
            <a:endParaRPr lang="en-GB" sz="1400" b="0"/>
          </a:p>
        </p:txBody>
      </p:sp>
      <p:sp>
        <p:nvSpPr>
          <p:cNvPr id="10254" name="Rectangle 32"/>
          <p:cNvSpPr>
            <a:spLocks noChangeArrowheads="1"/>
          </p:cNvSpPr>
          <p:nvPr/>
        </p:nvSpPr>
        <p:spPr bwMode="auto">
          <a:xfrm>
            <a:off x="3872135" y="5880100"/>
            <a:ext cx="3168650" cy="212725"/>
          </a:xfrm>
          <a:prstGeom prst="rect">
            <a:avLst/>
          </a:prstGeom>
          <a:noFill/>
          <a:ln w="9525" algn="ctr">
            <a:noFill/>
            <a:miter lim="800000"/>
            <a:headEnd/>
            <a:tailEnd/>
          </a:ln>
        </p:spPr>
        <p:txBody>
          <a:bodyPr lIns="0" tIns="0" rIns="0" bIns="0">
            <a:spAutoFit/>
          </a:bodyPr>
          <a:lstStyle/>
          <a:p>
            <a:pPr algn="l"/>
            <a:r>
              <a:rPr lang="en-ZA" sz="1400" b="0"/>
              <a:t>Occasionally, less than once per month</a:t>
            </a:r>
            <a:endParaRPr lang="en-GB" sz="1400" b="0"/>
          </a:p>
        </p:txBody>
      </p:sp>
      <p:graphicFrame>
        <p:nvGraphicFramePr>
          <p:cNvPr id="28" name="Object 8"/>
          <p:cNvGraphicFramePr>
            <a:graphicFrameLocks noChangeAspect="1"/>
          </p:cNvGraphicFramePr>
          <p:nvPr/>
        </p:nvGraphicFramePr>
        <p:xfrm>
          <a:off x="7127949" y="1751013"/>
          <a:ext cx="2505571" cy="3681412"/>
        </p:xfrm>
        <a:graphic>
          <a:graphicData uri="http://schemas.openxmlformats.org/drawingml/2006/chart">
            <c:chart xmlns:c="http://schemas.openxmlformats.org/drawingml/2006/chart" xmlns:r="http://schemas.openxmlformats.org/officeDocument/2006/relationships" r:id="rId3"/>
          </a:graphicData>
        </a:graphic>
      </p:graphicFrame>
      <p:sp>
        <p:nvSpPr>
          <p:cNvPr id="10255" name="AutoShape 21"/>
          <p:cNvSpPr>
            <a:spLocks noChangeArrowheads="1"/>
          </p:cNvSpPr>
          <p:nvPr/>
        </p:nvSpPr>
        <p:spPr bwMode="auto">
          <a:xfrm>
            <a:off x="5203899" y="4903788"/>
            <a:ext cx="1747837" cy="355600"/>
          </a:xfrm>
          <a:prstGeom prst="roundRect">
            <a:avLst>
              <a:gd name="adj" fmla="val 16667"/>
            </a:avLst>
          </a:prstGeom>
          <a:solidFill>
            <a:schemeClr val="bg1"/>
          </a:solidFill>
          <a:ln w="9525" algn="ctr">
            <a:solidFill>
              <a:schemeClr val="tx1">
                <a:lumMod val="50000"/>
                <a:lumOff val="50000"/>
              </a:schemeClr>
            </a:solidFill>
            <a:round/>
            <a:headEnd/>
            <a:tailEnd/>
          </a:ln>
        </p:spPr>
        <p:txBody>
          <a:bodyPr wrap="none" lIns="0" tIns="0" rIns="0" bIns="0" anchor="ctr"/>
          <a:lstStyle/>
          <a:p>
            <a:r>
              <a:rPr lang="en-US" dirty="0" smtClean="0"/>
              <a:t>Provincial Office</a:t>
            </a:r>
            <a:endParaRPr lang="en-US" dirty="0"/>
          </a:p>
        </p:txBody>
      </p:sp>
      <p:graphicFrame>
        <p:nvGraphicFramePr>
          <p:cNvPr id="29" name="Object 8"/>
          <p:cNvGraphicFramePr>
            <a:graphicFrameLocks noChangeAspect="1"/>
          </p:cNvGraphicFramePr>
          <p:nvPr/>
        </p:nvGraphicFramePr>
        <p:xfrm>
          <a:off x="2432720" y="1700808"/>
          <a:ext cx="2505572" cy="3910235"/>
        </p:xfrm>
        <a:graphic>
          <a:graphicData uri="http://schemas.openxmlformats.org/drawingml/2006/chart">
            <c:chart xmlns:c="http://schemas.openxmlformats.org/drawingml/2006/chart" xmlns:r="http://schemas.openxmlformats.org/officeDocument/2006/relationships" r:id="rId4"/>
          </a:graphicData>
        </a:graphic>
      </p:graphicFrame>
      <p:sp>
        <p:nvSpPr>
          <p:cNvPr id="10260" name="AutoShape 15"/>
          <p:cNvSpPr>
            <a:spLocks noChangeArrowheads="1"/>
          </p:cNvSpPr>
          <p:nvPr/>
        </p:nvSpPr>
        <p:spPr bwMode="auto">
          <a:xfrm>
            <a:off x="704528" y="4036483"/>
            <a:ext cx="1747837" cy="355600"/>
          </a:xfrm>
          <a:prstGeom prst="roundRect">
            <a:avLst>
              <a:gd name="adj" fmla="val 16667"/>
            </a:avLst>
          </a:prstGeom>
          <a:solidFill>
            <a:schemeClr val="bg1"/>
          </a:solidFill>
          <a:ln w="9525" algn="ctr">
            <a:solidFill>
              <a:schemeClr val="tx1">
                <a:lumMod val="50000"/>
                <a:lumOff val="50000"/>
              </a:schemeClr>
            </a:solidFill>
            <a:round/>
            <a:headEnd/>
            <a:tailEnd/>
          </a:ln>
        </p:spPr>
        <p:txBody>
          <a:bodyPr wrap="none" lIns="0" tIns="0" rIns="0" bIns="0" anchor="ctr"/>
          <a:lstStyle/>
          <a:p>
            <a:r>
              <a:rPr lang="en-US"/>
              <a:t>District Level</a:t>
            </a:r>
          </a:p>
        </p:txBody>
      </p:sp>
      <p:sp>
        <p:nvSpPr>
          <p:cNvPr id="10261" name="AutoShape 21"/>
          <p:cNvSpPr>
            <a:spLocks noChangeArrowheads="1"/>
          </p:cNvSpPr>
          <p:nvPr/>
        </p:nvSpPr>
        <p:spPr bwMode="auto">
          <a:xfrm>
            <a:off x="704528" y="4903788"/>
            <a:ext cx="1747837" cy="355600"/>
          </a:xfrm>
          <a:prstGeom prst="roundRect">
            <a:avLst>
              <a:gd name="adj" fmla="val 16667"/>
            </a:avLst>
          </a:prstGeom>
          <a:solidFill>
            <a:schemeClr val="bg1"/>
          </a:solidFill>
          <a:ln w="9525" algn="ctr">
            <a:solidFill>
              <a:schemeClr val="tx1">
                <a:lumMod val="50000"/>
                <a:lumOff val="50000"/>
              </a:schemeClr>
            </a:solidFill>
            <a:round/>
            <a:headEnd/>
            <a:tailEnd/>
          </a:ln>
        </p:spPr>
        <p:txBody>
          <a:bodyPr wrap="none" lIns="0" tIns="0" rIns="0" bIns="0" anchor="ctr"/>
          <a:lstStyle/>
          <a:p>
            <a:r>
              <a:rPr lang="en-US"/>
              <a:t>Village Level</a:t>
            </a:r>
          </a:p>
        </p:txBody>
      </p:sp>
      <p:sp>
        <p:nvSpPr>
          <p:cNvPr id="10263" name="AutoShape 139"/>
          <p:cNvSpPr>
            <a:spLocks noChangeArrowheads="1"/>
          </p:cNvSpPr>
          <p:nvPr/>
        </p:nvSpPr>
        <p:spPr bwMode="auto">
          <a:xfrm>
            <a:off x="8770242" y="2996952"/>
            <a:ext cx="503238" cy="288925"/>
          </a:xfrm>
          <a:prstGeom prst="leftArrow">
            <a:avLst>
              <a:gd name="adj1" fmla="val 50000"/>
              <a:gd name="adj2" fmla="val 43544"/>
            </a:avLst>
          </a:prstGeom>
          <a:solidFill>
            <a:schemeClr val="accent2"/>
          </a:solidFill>
          <a:ln w="9525">
            <a:noFill/>
            <a:miter lim="800000"/>
            <a:headEnd/>
            <a:tailEnd/>
          </a:ln>
        </p:spPr>
        <p:txBody>
          <a:bodyPr wrap="none" lIns="0" tIns="0" rIns="0" bIns="0" anchor="ctr">
            <a:spAutoFit/>
          </a:bodyPr>
          <a:lstStyle/>
          <a:p>
            <a:endParaRPr lang="en-GB"/>
          </a:p>
        </p:txBody>
      </p:sp>
      <p:sp>
        <p:nvSpPr>
          <p:cNvPr id="10266" name="AutoShape 142"/>
          <p:cNvSpPr>
            <a:spLocks noChangeArrowheads="1"/>
          </p:cNvSpPr>
          <p:nvPr/>
        </p:nvSpPr>
        <p:spPr bwMode="auto">
          <a:xfrm>
            <a:off x="4161408" y="5012283"/>
            <a:ext cx="503238" cy="288925"/>
          </a:xfrm>
          <a:prstGeom prst="leftArrow">
            <a:avLst>
              <a:gd name="adj1" fmla="val 50000"/>
              <a:gd name="adj2" fmla="val 43544"/>
            </a:avLst>
          </a:prstGeom>
          <a:solidFill>
            <a:schemeClr val="accent2"/>
          </a:solidFill>
          <a:ln w="9525">
            <a:noFill/>
            <a:miter lim="800000"/>
            <a:headEnd/>
            <a:tailEnd/>
          </a:ln>
        </p:spPr>
        <p:txBody>
          <a:bodyPr wrap="none" lIns="0" tIns="0" rIns="0" bIns="0" anchor="ctr">
            <a:spAutoFit/>
          </a:bodyPr>
          <a:lstStyle/>
          <a:p>
            <a:endParaRPr lang="en-GB"/>
          </a:p>
        </p:txBody>
      </p:sp>
      <p:sp>
        <p:nvSpPr>
          <p:cNvPr id="10267" name="AutoShape 15"/>
          <p:cNvSpPr>
            <a:spLocks noChangeArrowheads="1"/>
          </p:cNvSpPr>
          <p:nvPr/>
        </p:nvSpPr>
        <p:spPr bwMode="auto">
          <a:xfrm>
            <a:off x="704528" y="2301875"/>
            <a:ext cx="1747837" cy="355600"/>
          </a:xfrm>
          <a:prstGeom prst="roundRect">
            <a:avLst>
              <a:gd name="adj" fmla="val 16667"/>
            </a:avLst>
          </a:prstGeom>
          <a:solidFill>
            <a:srgbClr val="384A94"/>
          </a:solidFill>
          <a:ln w="9525" algn="ctr">
            <a:solidFill>
              <a:schemeClr val="tx1">
                <a:lumMod val="50000"/>
                <a:lumOff val="50000"/>
              </a:schemeClr>
            </a:solidFill>
            <a:round/>
            <a:headEnd/>
            <a:tailEnd/>
          </a:ln>
        </p:spPr>
        <p:txBody>
          <a:bodyPr wrap="none" lIns="0" tIns="0" rIns="0" bIns="0" anchor="ctr"/>
          <a:lstStyle/>
          <a:p>
            <a:r>
              <a:rPr lang="en-US" dirty="0" smtClean="0">
                <a:solidFill>
                  <a:schemeClr val="bg1"/>
                </a:solidFill>
              </a:rPr>
              <a:t>Overall</a:t>
            </a:r>
            <a:endParaRPr lang="en-US" dirty="0">
              <a:solidFill>
                <a:schemeClr val="bg1"/>
              </a:solidFill>
            </a:endParaRPr>
          </a:p>
        </p:txBody>
      </p:sp>
      <p:sp>
        <p:nvSpPr>
          <p:cNvPr id="31" name="TextBox 30"/>
          <p:cNvSpPr txBox="1"/>
          <p:nvPr/>
        </p:nvSpPr>
        <p:spPr>
          <a:xfrm>
            <a:off x="1352600" y="6453337"/>
            <a:ext cx="2880320" cy="261610"/>
          </a:xfrm>
          <a:prstGeom prst="rect">
            <a:avLst/>
          </a:prstGeom>
          <a:noFill/>
        </p:spPr>
        <p:txBody>
          <a:bodyPr wrap="square" rtlCol="0">
            <a:spAutoFit/>
          </a:bodyPr>
          <a:lstStyle/>
          <a:p>
            <a:pPr algn="l"/>
            <a:r>
              <a:rPr lang="en-GB" sz="1100" dirty="0" smtClean="0"/>
              <a:t>Base: Those taking action, n=265</a:t>
            </a:r>
            <a:endParaRPr lang="en-GB" sz="1100" dirty="0"/>
          </a:p>
        </p:txBody>
      </p:sp>
      <p:sp>
        <p:nvSpPr>
          <p:cNvPr id="22" name="AutoShape 15"/>
          <p:cNvSpPr>
            <a:spLocks noChangeArrowheads="1"/>
          </p:cNvSpPr>
          <p:nvPr/>
        </p:nvSpPr>
        <p:spPr bwMode="auto">
          <a:xfrm>
            <a:off x="704850" y="3169179"/>
            <a:ext cx="1747837" cy="355600"/>
          </a:xfrm>
          <a:prstGeom prst="roundRect">
            <a:avLst>
              <a:gd name="adj" fmla="val 16667"/>
            </a:avLst>
          </a:prstGeom>
          <a:solidFill>
            <a:schemeClr val="bg1"/>
          </a:solidFill>
          <a:ln w="9525" algn="ctr">
            <a:solidFill>
              <a:schemeClr val="tx1">
                <a:lumMod val="50000"/>
                <a:lumOff val="50000"/>
              </a:schemeClr>
            </a:solidFill>
            <a:round/>
            <a:headEnd/>
            <a:tailEnd/>
          </a:ln>
        </p:spPr>
        <p:txBody>
          <a:bodyPr wrap="none" lIns="0" tIns="0" rIns="0" bIns="0" anchor="ctr"/>
          <a:lstStyle/>
          <a:p>
            <a:r>
              <a:rPr lang="en-US"/>
              <a:t>Province Level</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4016896" y="2492896"/>
            <a:ext cx="5544616" cy="1677956"/>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000" b="1" i="0" u="none" strike="noStrike" cap="none" normalizeH="0" baseline="0" smtClean="0">
              <a:ln>
                <a:noFill/>
              </a:ln>
              <a:solidFill>
                <a:schemeClr val="tx1"/>
              </a:solidFill>
              <a:effectLst/>
              <a:latin typeface="Arial" pitchFamily="34" charset="0"/>
            </a:endParaRPr>
          </a:p>
        </p:txBody>
      </p:sp>
      <p:pic>
        <p:nvPicPr>
          <p:cNvPr id="11267" name="Picture 2"/>
          <p:cNvPicPr>
            <a:picLocks noChangeAspect="1" noChangeArrowheads="1"/>
          </p:cNvPicPr>
          <p:nvPr/>
        </p:nvPicPr>
        <p:blipFill>
          <a:blip r:embed="rId2" cstate="print"/>
          <a:srcRect/>
          <a:stretch>
            <a:fillRect/>
          </a:stretch>
        </p:blipFill>
        <p:spPr bwMode="auto">
          <a:xfrm>
            <a:off x="330200" y="152400"/>
            <a:ext cx="619125" cy="171450"/>
          </a:xfrm>
          <a:prstGeom prst="rect">
            <a:avLst/>
          </a:prstGeom>
          <a:noFill/>
          <a:ln w="9525">
            <a:noFill/>
            <a:miter lim="800000"/>
            <a:headEnd/>
            <a:tailEnd/>
          </a:ln>
        </p:spPr>
      </p:pic>
      <p:sp>
        <p:nvSpPr>
          <p:cNvPr id="11268" name="Rectangle 4"/>
          <p:cNvSpPr>
            <a:spLocks noChangeArrowheads="1"/>
          </p:cNvSpPr>
          <p:nvPr/>
        </p:nvSpPr>
        <p:spPr bwMode="auto">
          <a:xfrm>
            <a:off x="447675" y="115888"/>
            <a:ext cx="9401175" cy="365125"/>
          </a:xfrm>
          <a:prstGeom prst="rect">
            <a:avLst/>
          </a:prstGeom>
          <a:noFill/>
          <a:ln w="9525">
            <a:noFill/>
            <a:miter lim="800000"/>
            <a:headEnd/>
            <a:tailEnd/>
          </a:ln>
        </p:spPr>
        <p:txBody>
          <a:bodyPr lIns="0" tIns="0" rIns="0" bIns="0">
            <a:spAutoFit/>
          </a:bodyPr>
          <a:lstStyle/>
          <a:p>
            <a:pPr algn="l"/>
            <a:r>
              <a:rPr lang="en-US" sz="2400" dirty="0">
                <a:solidFill>
                  <a:schemeClr val="tx2"/>
                </a:solidFill>
              </a:rPr>
              <a:t>Communication Messages – </a:t>
            </a:r>
            <a:r>
              <a:rPr lang="en-US" sz="2400" dirty="0">
                <a:solidFill>
                  <a:schemeClr val="accent2"/>
                </a:solidFill>
              </a:rPr>
              <a:t>Overall</a:t>
            </a:r>
          </a:p>
        </p:txBody>
      </p:sp>
      <p:graphicFrame>
        <p:nvGraphicFramePr>
          <p:cNvPr id="7" name="Object 5"/>
          <p:cNvGraphicFramePr>
            <a:graphicFrameLocks noChangeAspect="1"/>
          </p:cNvGraphicFramePr>
          <p:nvPr/>
        </p:nvGraphicFramePr>
        <p:xfrm>
          <a:off x="344488" y="692696"/>
          <a:ext cx="9236075" cy="5556250"/>
        </p:xfrm>
        <a:graphic>
          <a:graphicData uri="http://schemas.openxmlformats.org/drawingml/2006/chart">
            <c:chart xmlns:c="http://schemas.openxmlformats.org/drawingml/2006/chart" xmlns:r="http://schemas.openxmlformats.org/officeDocument/2006/relationships" r:id="rId3"/>
          </a:graphicData>
        </a:graphic>
      </p:graphicFrame>
      <p:sp>
        <p:nvSpPr>
          <p:cNvPr id="11269" name="Rectangle 3"/>
          <p:cNvSpPr>
            <a:spLocks noChangeArrowheads="1"/>
          </p:cNvSpPr>
          <p:nvPr/>
        </p:nvSpPr>
        <p:spPr bwMode="auto">
          <a:xfrm>
            <a:off x="311150" y="765175"/>
            <a:ext cx="3489722" cy="5040313"/>
          </a:xfrm>
          <a:prstGeom prst="rect">
            <a:avLst/>
          </a:prstGeom>
          <a:solidFill>
            <a:srgbClr val="FFFFFF"/>
          </a:solidFill>
          <a:ln w="9525">
            <a:noFill/>
            <a:miter lim="800000"/>
            <a:headEnd/>
            <a:tailEnd/>
          </a:ln>
        </p:spPr>
        <p:txBody>
          <a:bodyPr/>
          <a:lstStyle/>
          <a:p>
            <a:pPr marL="271463" indent="-271463" algn="just">
              <a:lnSpc>
                <a:spcPct val="150000"/>
              </a:lnSpc>
              <a:spcBef>
                <a:spcPct val="20000"/>
              </a:spcBef>
              <a:buClr>
                <a:srgbClr val="C00000"/>
              </a:buClr>
              <a:buSzPct val="80000"/>
              <a:buFont typeface="Wingdings" pitchFamily="2" charset="2"/>
              <a:buChar char="n"/>
            </a:pPr>
            <a:r>
              <a:rPr lang="en-US" sz="1400" b="0" dirty="0" smtClean="0"/>
              <a:t>With respect to communication messages, a distinction was made between messages that focus on response, planning or prevention. And in addition to that, these were connected to different infectious diseases, namely: AI, Dengue and Malaria.</a:t>
            </a:r>
            <a:endParaRPr lang="en-US" sz="1400" b="0" dirty="0"/>
          </a:p>
          <a:p>
            <a:pPr marL="271463" indent="-271463" algn="just">
              <a:lnSpc>
                <a:spcPct val="150000"/>
              </a:lnSpc>
              <a:spcBef>
                <a:spcPct val="20000"/>
              </a:spcBef>
              <a:buClr>
                <a:srgbClr val="C00000"/>
              </a:buClr>
              <a:buSzPct val="80000"/>
              <a:buFont typeface="Wingdings" pitchFamily="2" charset="2"/>
              <a:buChar char="n"/>
            </a:pPr>
            <a:r>
              <a:rPr lang="en-US" sz="1400" b="0" dirty="0" smtClean="0"/>
              <a:t>Not surprisingly perhaps, most of the messages have been in relation to AI. Regardless of the type of disease, most messages have been in relation to prevention.</a:t>
            </a:r>
            <a:endParaRPr lang="en-US" sz="1400" b="0" dirty="0"/>
          </a:p>
          <a:p>
            <a:pPr marL="271463" indent="-271463" algn="just">
              <a:lnSpc>
                <a:spcPct val="150000"/>
              </a:lnSpc>
              <a:spcBef>
                <a:spcPct val="20000"/>
              </a:spcBef>
              <a:buClr>
                <a:srgbClr val="FF008C"/>
              </a:buClr>
              <a:buSzPct val="80000"/>
              <a:buFont typeface="Wingdings" pitchFamily="2" charset="2"/>
              <a:buChar char="n"/>
            </a:pPr>
            <a:endParaRPr lang="en-US" sz="1400" b="0" dirty="0"/>
          </a:p>
        </p:txBody>
      </p:sp>
      <p:sp>
        <p:nvSpPr>
          <p:cNvPr id="9" name="TextBox 8"/>
          <p:cNvSpPr txBox="1"/>
          <p:nvPr/>
        </p:nvSpPr>
        <p:spPr>
          <a:xfrm>
            <a:off x="1352600" y="6453337"/>
            <a:ext cx="2880320" cy="261610"/>
          </a:xfrm>
          <a:prstGeom prst="rect">
            <a:avLst/>
          </a:prstGeom>
          <a:noFill/>
        </p:spPr>
        <p:txBody>
          <a:bodyPr wrap="square" rtlCol="0">
            <a:spAutoFit/>
          </a:bodyPr>
          <a:lstStyle/>
          <a:p>
            <a:pPr algn="l"/>
            <a:r>
              <a:rPr lang="en-GB" sz="1100" dirty="0" smtClean="0"/>
              <a:t>Base: Those taking action, n=265</a:t>
            </a:r>
            <a:endParaRPr lang="en-GB" sz="1100"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2"/>
          <p:cNvPicPr>
            <a:picLocks noChangeAspect="1" noChangeArrowheads="1"/>
          </p:cNvPicPr>
          <p:nvPr/>
        </p:nvPicPr>
        <p:blipFill>
          <a:blip r:embed="rId2" cstate="print"/>
          <a:srcRect/>
          <a:stretch>
            <a:fillRect/>
          </a:stretch>
        </p:blipFill>
        <p:spPr bwMode="auto">
          <a:xfrm>
            <a:off x="330200" y="152400"/>
            <a:ext cx="619125" cy="171450"/>
          </a:xfrm>
          <a:prstGeom prst="rect">
            <a:avLst/>
          </a:prstGeom>
          <a:noFill/>
          <a:ln w="9525">
            <a:noFill/>
            <a:miter lim="800000"/>
            <a:headEnd/>
            <a:tailEnd/>
          </a:ln>
        </p:spPr>
      </p:pic>
      <p:sp>
        <p:nvSpPr>
          <p:cNvPr id="11268" name="Rectangle 4"/>
          <p:cNvSpPr>
            <a:spLocks noChangeArrowheads="1"/>
          </p:cNvSpPr>
          <p:nvPr/>
        </p:nvSpPr>
        <p:spPr bwMode="auto">
          <a:xfrm>
            <a:off x="447675" y="115888"/>
            <a:ext cx="9401175" cy="369332"/>
          </a:xfrm>
          <a:prstGeom prst="rect">
            <a:avLst/>
          </a:prstGeom>
          <a:noFill/>
          <a:ln w="9525">
            <a:noFill/>
            <a:miter lim="800000"/>
            <a:headEnd/>
            <a:tailEnd/>
          </a:ln>
        </p:spPr>
        <p:txBody>
          <a:bodyPr lIns="0" tIns="0" rIns="0" bIns="0">
            <a:spAutoFit/>
          </a:bodyPr>
          <a:lstStyle/>
          <a:p>
            <a:pPr algn="l"/>
            <a:r>
              <a:rPr lang="en-US" sz="2400" dirty="0" smtClean="0">
                <a:solidFill>
                  <a:schemeClr val="tx2"/>
                </a:solidFill>
              </a:rPr>
              <a:t>Cross Disease Message Applications </a:t>
            </a:r>
            <a:r>
              <a:rPr lang="en-US" sz="2400" dirty="0">
                <a:solidFill>
                  <a:schemeClr val="tx2"/>
                </a:solidFill>
              </a:rPr>
              <a:t>– </a:t>
            </a:r>
            <a:r>
              <a:rPr lang="en-US" sz="2400" dirty="0">
                <a:solidFill>
                  <a:schemeClr val="accent2"/>
                </a:solidFill>
              </a:rPr>
              <a:t>Overall</a:t>
            </a:r>
          </a:p>
        </p:txBody>
      </p:sp>
      <p:sp>
        <p:nvSpPr>
          <p:cNvPr id="11269" name="Rectangle 3"/>
          <p:cNvSpPr>
            <a:spLocks noChangeArrowheads="1"/>
          </p:cNvSpPr>
          <p:nvPr/>
        </p:nvSpPr>
        <p:spPr bwMode="auto">
          <a:xfrm>
            <a:off x="311150" y="1052736"/>
            <a:ext cx="3489722" cy="4752752"/>
          </a:xfrm>
          <a:prstGeom prst="rect">
            <a:avLst/>
          </a:prstGeom>
          <a:solidFill>
            <a:srgbClr val="FFFFFF"/>
          </a:solidFill>
          <a:ln w="9525">
            <a:noFill/>
            <a:miter lim="800000"/>
            <a:headEnd/>
            <a:tailEnd/>
          </a:ln>
        </p:spPr>
        <p:txBody>
          <a:bodyPr/>
          <a:lstStyle/>
          <a:p>
            <a:pPr marL="271463" indent="-271463" algn="just">
              <a:lnSpc>
                <a:spcPct val="150000"/>
              </a:lnSpc>
              <a:spcBef>
                <a:spcPct val="20000"/>
              </a:spcBef>
              <a:buClr>
                <a:srgbClr val="C00000"/>
              </a:buClr>
              <a:buSzPct val="80000"/>
              <a:buFont typeface="Wingdings" pitchFamily="2" charset="2"/>
              <a:buChar char="n"/>
            </a:pPr>
            <a:r>
              <a:rPr lang="en-US" sz="1400" b="0" dirty="0" smtClean="0"/>
              <a:t>What is learnt in a training focused on communication can also be applied to other thematic areas, in case, diseases. When looking at how the training has translated into different disease messages, it is evident that participants have gone beyond the focus of the training and applied what they learned to other diseases as well. </a:t>
            </a:r>
          </a:p>
          <a:p>
            <a:pPr marL="271463" indent="-271463" algn="just">
              <a:lnSpc>
                <a:spcPct val="150000"/>
              </a:lnSpc>
              <a:spcBef>
                <a:spcPct val="20000"/>
              </a:spcBef>
              <a:buClr>
                <a:srgbClr val="C00000"/>
              </a:buClr>
              <a:buSzPct val="80000"/>
              <a:buFont typeface="Wingdings" pitchFamily="2" charset="2"/>
              <a:buChar char="n"/>
            </a:pPr>
            <a:r>
              <a:rPr lang="en-US" sz="1400" b="0" dirty="0" smtClean="0"/>
              <a:t>Those who undertook training for Malaria or Dengue have applied their communication skills to other diseases to a greater extent compared to those who did training on AI.</a:t>
            </a:r>
            <a:endParaRPr lang="en-US" sz="1400" b="0" dirty="0"/>
          </a:p>
          <a:p>
            <a:pPr marL="271463" indent="-271463" algn="just">
              <a:lnSpc>
                <a:spcPct val="150000"/>
              </a:lnSpc>
              <a:spcBef>
                <a:spcPct val="20000"/>
              </a:spcBef>
              <a:buClr>
                <a:srgbClr val="FF008C"/>
              </a:buClr>
              <a:buSzPct val="80000"/>
              <a:buFont typeface="Wingdings" pitchFamily="2" charset="2"/>
              <a:buChar char="n"/>
            </a:pPr>
            <a:endParaRPr lang="en-US" sz="1400" b="0" dirty="0"/>
          </a:p>
        </p:txBody>
      </p:sp>
      <p:sp>
        <p:nvSpPr>
          <p:cNvPr id="9" name="TextBox 8"/>
          <p:cNvSpPr txBox="1"/>
          <p:nvPr/>
        </p:nvSpPr>
        <p:spPr>
          <a:xfrm>
            <a:off x="1352600" y="6453337"/>
            <a:ext cx="2880320" cy="261610"/>
          </a:xfrm>
          <a:prstGeom prst="rect">
            <a:avLst/>
          </a:prstGeom>
          <a:noFill/>
        </p:spPr>
        <p:txBody>
          <a:bodyPr wrap="square" rtlCol="0">
            <a:spAutoFit/>
          </a:bodyPr>
          <a:lstStyle/>
          <a:p>
            <a:pPr algn="l"/>
            <a:r>
              <a:rPr lang="en-GB" sz="1100" dirty="0" smtClean="0"/>
              <a:t>Base: Those taking action, n=265</a:t>
            </a:r>
            <a:endParaRPr lang="en-GB" sz="1100" dirty="0"/>
          </a:p>
        </p:txBody>
      </p:sp>
      <p:graphicFrame>
        <p:nvGraphicFramePr>
          <p:cNvPr id="10" name="Chart 9"/>
          <p:cNvGraphicFramePr/>
          <p:nvPr/>
        </p:nvGraphicFramePr>
        <p:xfrm>
          <a:off x="3944888" y="908720"/>
          <a:ext cx="5256584" cy="532859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1"/>
          <p:cNvSpPr>
            <a:spLocks noChangeArrowheads="1"/>
          </p:cNvSpPr>
          <p:nvPr/>
        </p:nvSpPr>
        <p:spPr bwMode="auto">
          <a:xfrm>
            <a:off x="415925" y="920750"/>
            <a:ext cx="8828088" cy="2292350"/>
          </a:xfrm>
          <a:prstGeom prst="rect">
            <a:avLst/>
          </a:prstGeom>
          <a:noFill/>
          <a:ln w="9525" algn="ctr">
            <a:noFill/>
            <a:miter lim="800000"/>
            <a:headEnd/>
            <a:tailEnd/>
          </a:ln>
        </p:spPr>
        <p:txBody>
          <a:bodyPr lIns="0" tIns="0" rIns="0" bIns="0"/>
          <a:lstStyle/>
          <a:p>
            <a:pPr marL="269875" indent="-269875" algn="just" defTabSz="960438">
              <a:spcAft>
                <a:spcPct val="40000"/>
              </a:spcAft>
              <a:buClr>
                <a:srgbClr val="C00000"/>
              </a:buClr>
              <a:buSzPct val="110000"/>
              <a:buFont typeface="Wingdings" pitchFamily="2" charset="2"/>
              <a:buChar char="§"/>
            </a:pPr>
            <a:r>
              <a:rPr lang="en-US" sz="1800" b="0" dirty="0"/>
              <a:t>In order to make an evaluation across segments, a traffic light system is used based on overall compliance with different outcomes.</a:t>
            </a:r>
          </a:p>
          <a:p>
            <a:pPr marL="269875" indent="-269875" algn="just" defTabSz="960438">
              <a:spcAft>
                <a:spcPct val="40000"/>
              </a:spcAft>
              <a:buClr>
                <a:srgbClr val="C00000"/>
              </a:buClr>
              <a:buSzPct val="110000"/>
              <a:buFont typeface="Wingdings" pitchFamily="2" charset="2"/>
              <a:buChar char="§"/>
            </a:pPr>
            <a:r>
              <a:rPr lang="en-US" sz="1800" b="0" dirty="0" smtClean="0"/>
              <a:t>Intervals below are the same as set in 2009</a:t>
            </a:r>
            <a:endParaRPr lang="en-US" sz="1800" b="0" dirty="0"/>
          </a:p>
        </p:txBody>
      </p:sp>
      <p:sp>
        <p:nvSpPr>
          <p:cNvPr id="24579" name="Rectangle 3"/>
          <p:cNvSpPr>
            <a:spLocks noChangeArrowheads="1"/>
          </p:cNvSpPr>
          <p:nvPr/>
        </p:nvSpPr>
        <p:spPr bwMode="auto">
          <a:xfrm>
            <a:off x="436563" y="115888"/>
            <a:ext cx="7974012" cy="365125"/>
          </a:xfrm>
          <a:prstGeom prst="rect">
            <a:avLst/>
          </a:prstGeom>
          <a:noFill/>
          <a:ln w="9525">
            <a:noFill/>
            <a:miter lim="800000"/>
            <a:headEnd/>
            <a:tailEnd/>
          </a:ln>
        </p:spPr>
        <p:txBody>
          <a:bodyPr lIns="0" tIns="0" rIns="0" bIns="0"/>
          <a:lstStyle/>
          <a:p>
            <a:pPr algn="l"/>
            <a:r>
              <a:rPr lang="en-US" sz="2400" dirty="0"/>
              <a:t>Traffic Light Parameters</a:t>
            </a:r>
          </a:p>
        </p:txBody>
      </p:sp>
      <p:sp>
        <p:nvSpPr>
          <p:cNvPr id="2263047" name="AutoShape 7"/>
          <p:cNvSpPr>
            <a:spLocks noChangeArrowheads="1"/>
          </p:cNvSpPr>
          <p:nvPr/>
        </p:nvSpPr>
        <p:spPr bwMode="auto">
          <a:xfrm>
            <a:off x="3648075" y="2565400"/>
            <a:ext cx="2817813" cy="936625"/>
          </a:xfrm>
          <a:prstGeom prst="homePlate">
            <a:avLst>
              <a:gd name="adj" fmla="val 75212"/>
            </a:avLst>
          </a:prstGeom>
          <a:solidFill>
            <a:srgbClr val="FF0000"/>
          </a:solidFill>
          <a:ln w="9525">
            <a:noFill/>
            <a:miter lim="800000"/>
            <a:headEnd/>
            <a:tailEnd/>
          </a:ln>
        </p:spPr>
        <p:txBody>
          <a:bodyPr lIns="0" tIns="0" rIns="0" bIns="0" anchor="ctr"/>
          <a:lstStyle/>
          <a:p>
            <a:pPr eaLnBrk="0" hangingPunct="0"/>
            <a:r>
              <a:rPr lang="en-US" sz="3600">
                <a:solidFill>
                  <a:schemeClr val="bg1"/>
                </a:solidFill>
                <a:ea typeface="PMingLiU" pitchFamily="18" charset="-120"/>
              </a:rPr>
              <a:t>0-40 %</a:t>
            </a:r>
            <a:endParaRPr lang="th-TH" sz="3600">
              <a:solidFill>
                <a:schemeClr val="bg1"/>
              </a:solidFill>
              <a:ea typeface="PMingLiU" pitchFamily="18" charset="-120"/>
            </a:endParaRPr>
          </a:p>
        </p:txBody>
      </p:sp>
      <p:pic>
        <p:nvPicPr>
          <p:cNvPr id="24581" name="Picture 49" descr="npo000029">
            <a:hlinkClick r:id="rId2"/>
          </p:cNvPr>
          <p:cNvPicPr>
            <a:picLocks noChangeAspect="1" noChangeArrowheads="1"/>
          </p:cNvPicPr>
          <p:nvPr/>
        </p:nvPicPr>
        <p:blipFill>
          <a:blip r:embed="rId3" cstate="print"/>
          <a:srcRect/>
          <a:stretch>
            <a:fillRect/>
          </a:stretch>
        </p:blipFill>
        <p:spPr bwMode="auto">
          <a:xfrm>
            <a:off x="1795463" y="2528888"/>
            <a:ext cx="1604962" cy="3276600"/>
          </a:xfrm>
          <a:prstGeom prst="rect">
            <a:avLst/>
          </a:prstGeom>
          <a:noFill/>
          <a:ln w="9525" algn="ctr">
            <a:noFill/>
            <a:miter lim="800000"/>
            <a:headEnd/>
            <a:tailEnd/>
          </a:ln>
        </p:spPr>
      </p:pic>
      <p:sp>
        <p:nvSpPr>
          <p:cNvPr id="24582" name="Rectangle 13"/>
          <p:cNvSpPr>
            <a:spLocks noChangeArrowheads="1"/>
          </p:cNvSpPr>
          <p:nvPr/>
        </p:nvSpPr>
        <p:spPr bwMode="auto">
          <a:xfrm>
            <a:off x="6818313" y="2652713"/>
            <a:ext cx="1447800" cy="762000"/>
          </a:xfrm>
          <a:prstGeom prst="rect">
            <a:avLst/>
          </a:prstGeom>
          <a:noFill/>
          <a:ln w="9525">
            <a:noFill/>
            <a:miter lim="800000"/>
            <a:headEnd/>
            <a:tailEnd/>
          </a:ln>
        </p:spPr>
        <p:txBody>
          <a:bodyPr wrap="none" lIns="0" tIns="0" rIns="0" bIns="0" anchor="ctr"/>
          <a:lstStyle/>
          <a:p>
            <a:pPr algn="l">
              <a:lnSpc>
                <a:spcPct val="110000"/>
              </a:lnSpc>
              <a:buClr>
                <a:schemeClr val="bg1"/>
              </a:buClr>
              <a:buSzPct val="100000"/>
              <a:buFont typeface="Times New Roman" pitchFamily="18" charset="0"/>
              <a:buNone/>
            </a:pPr>
            <a:r>
              <a:rPr lang="en-US" sz="2800" b="0">
                <a:solidFill>
                  <a:srgbClr val="000000"/>
                </a:solidFill>
              </a:rPr>
              <a:t>Low</a:t>
            </a:r>
          </a:p>
        </p:txBody>
      </p:sp>
      <p:sp>
        <p:nvSpPr>
          <p:cNvPr id="24583" name="Rectangle 14"/>
          <p:cNvSpPr>
            <a:spLocks noChangeArrowheads="1"/>
          </p:cNvSpPr>
          <p:nvPr/>
        </p:nvSpPr>
        <p:spPr bwMode="auto">
          <a:xfrm>
            <a:off x="6818313" y="3732213"/>
            <a:ext cx="1447800" cy="762000"/>
          </a:xfrm>
          <a:prstGeom prst="rect">
            <a:avLst/>
          </a:prstGeom>
          <a:noFill/>
          <a:ln w="9525">
            <a:noFill/>
            <a:miter lim="800000"/>
            <a:headEnd/>
            <a:tailEnd/>
          </a:ln>
        </p:spPr>
        <p:txBody>
          <a:bodyPr wrap="none" lIns="0" tIns="0" rIns="0" bIns="0" anchor="ctr"/>
          <a:lstStyle/>
          <a:p>
            <a:pPr algn="l">
              <a:lnSpc>
                <a:spcPct val="110000"/>
              </a:lnSpc>
              <a:buClr>
                <a:schemeClr val="bg1"/>
              </a:buClr>
              <a:buSzPct val="100000"/>
              <a:buFont typeface="Times New Roman" pitchFamily="18" charset="0"/>
              <a:buNone/>
            </a:pPr>
            <a:r>
              <a:rPr lang="en-US" sz="2800" b="0">
                <a:solidFill>
                  <a:srgbClr val="000000"/>
                </a:solidFill>
              </a:rPr>
              <a:t>Medium</a:t>
            </a:r>
          </a:p>
        </p:txBody>
      </p:sp>
      <p:sp>
        <p:nvSpPr>
          <p:cNvPr id="24584" name="Rectangle 15"/>
          <p:cNvSpPr>
            <a:spLocks noChangeArrowheads="1"/>
          </p:cNvSpPr>
          <p:nvPr/>
        </p:nvSpPr>
        <p:spPr bwMode="auto">
          <a:xfrm>
            <a:off x="6818313" y="4813300"/>
            <a:ext cx="1447800" cy="762000"/>
          </a:xfrm>
          <a:prstGeom prst="rect">
            <a:avLst/>
          </a:prstGeom>
          <a:noFill/>
          <a:ln w="9525">
            <a:noFill/>
            <a:miter lim="800000"/>
            <a:headEnd/>
            <a:tailEnd/>
          </a:ln>
        </p:spPr>
        <p:txBody>
          <a:bodyPr wrap="none" lIns="0" tIns="0" rIns="0" bIns="0" anchor="ctr"/>
          <a:lstStyle/>
          <a:p>
            <a:pPr algn="l">
              <a:lnSpc>
                <a:spcPct val="110000"/>
              </a:lnSpc>
              <a:buClr>
                <a:schemeClr val="bg1"/>
              </a:buClr>
              <a:buSzPct val="100000"/>
              <a:buFont typeface="Times New Roman" pitchFamily="18" charset="0"/>
              <a:buNone/>
            </a:pPr>
            <a:r>
              <a:rPr lang="en-US" sz="2800" b="0">
                <a:solidFill>
                  <a:srgbClr val="000000"/>
                </a:solidFill>
              </a:rPr>
              <a:t>High</a:t>
            </a:r>
          </a:p>
        </p:txBody>
      </p:sp>
      <p:sp>
        <p:nvSpPr>
          <p:cNvPr id="2263059" name="AutoShape 19"/>
          <p:cNvSpPr>
            <a:spLocks noChangeArrowheads="1"/>
          </p:cNvSpPr>
          <p:nvPr/>
        </p:nvSpPr>
        <p:spPr bwMode="auto">
          <a:xfrm>
            <a:off x="3648075" y="3644900"/>
            <a:ext cx="2817813" cy="936625"/>
          </a:xfrm>
          <a:prstGeom prst="homePlate">
            <a:avLst>
              <a:gd name="adj" fmla="val 75212"/>
            </a:avLst>
          </a:prstGeom>
          <a:solidFill>
            <a:srgbClr val="FFCC00"/>
          </a:solidFill>
          <a:ln w="9525">
            <a:noFill/>
            <a:miter lim="800000"/>
            <a:headEnd/>
            <a:tailEnd/>
          </a:ln>
        </p:spPr>
        <p:txBody>
          <a:bodyPr lIns="0" tIns="0" rIns="0" bIns="0" anchor="ctr"/>
          <a:lstStyle/>
          <a:p>
            <a:pPr eaLnBrk="0" hangingPunct="0"/>
            <a:r>
              <a:rPr lang="en-US" sz="3600">
                <a:solidFill>
                  <a:schemeClr val="bg1"/>
                </a:solidFill>
                <a:ea typeface="PMingLiU" pitchFamily="18" charset="-120"/>
              </a:rPr>
              <a:t>40-60 %</a:t>
            </a:r>
            <a:endParaRPr lang="th-TH" sz="3600">
              <a:solidFill>
                <a:schemeClr val="bg1"/>
              </a:solidFill>
              <a:ea typeface="PMingLiU" pitchFamily="18" charset="-120"/>
            </a:endParaRPr>
          </a:p>
        </p:txBody>
      </p:sp>
      <p:sp>
        <p:nvSpPr>
          <p:cNvPr id="2263060" name="AutoShape 20"/>
          <p:cNvSpPr>
            <a:spLocks noChangeArrowheads="1"/>
          </p:cNvSpPr>
          <p:nvPr/>
        </p:nvSpPr>
        <p:spPr bwMode="auto">
          <a:xfrm>
            <a:off x="3648075" y="4725988"/>
            <a:ext cx="2817813" cy="936625"/>
          </a:xfrm>
          <a:prstGeom prst="homePlate">
            <a:avLst>
              <a:gd name="adj" fmla="val 75212"/>
            </a:avLst>
          </a:prstGeom>
          <a:solidFill>
            <a:srgbClr val="008000"/>
          </a:solidFill>
          <a:ln w="9525">
            <a:noFill/>
            <a:miter lim="800000"/>
            <a:headEnd/>
            <a:tailEnd/>
          </a:ln>
        </p:spPr>
        <p:txBody>
          <a:bodyPr lIns="0" tIns="0" rIns="0" bIns="0" anchor="ctr"/>
          <a:lstStyle/>
          <a:p>
            <a:pPr eaLnBrk="0" hangingPunct="0"/>
            <a:r>
              <a:rPr lang="en-US" sz="3600">
                <a:solidFill>
                  <a:schemeClr val="bg1"/>
                </a:solidFill>
                <a:ea typeface="PMingLiU" pitchFamily="18" charset="-120"/>
              </a:rPr>
              <a:t>60 + %</a:t>
            </a:r>
            <a:endParaRPr lang="th-TH" sz="3600">
              <a:solidFill>
                <a:schemeClr val="bg1"/>
              </a:solidFill>
              <a:ea typeface="PMingLiU" pitchFamily="18" charset="-12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263047"/>
                                        </p:tgtEl>
                                        <p:attrNameLst>
                                          <p:attrName>style.visibility</p:attrName>
                                        </p:attrNameLst>
                                      </p:cBhvr>
                                      <p:to>
                                        <p:strVal val="visible"/>
                                      </p:to>
                                    </p:set>
                                    <p:anim calcmode="lin" valueType="num">
                                      <p:cBhvr>
                                        <p:cTn id="7" dur="1000" fill="hold"/>
                                        <p:tgtEl>
                                          <p:spTgt spid="2263047"/>
                                        </p:tgtEl>
                                        <p:attrNameLst>
                                          <p:attrName>ppt_w</p:attrName>
                                        </p:attrNameLst>
                                      </p:cBhvr>
                                      <p:tavLst>
                                        <p:tav tm="0">
                                          <p:val>
                                            <p:strVal val="#ppt_w*0.70"/>
                                          </p:val>
                                        </p:tav>
                                        <p:tav tm="100000">
                                          <p:val>
                                            <p:strVal val="#ppt_w"/>
                                          </p:val>
                                        </p:tav>
                                      </p:tavLst>
                                    </p:anim>
                                    <p:anim calcmode="lin" valueType="num">
                                      <p:cBhvr>
                                        <p:cTn id="8" dur="1000" fill="hold"/>
                                        <p:tgtEl>
                                          <p:spTgt spid="2263047"/>
                                        </p:tgtEl>
                                        <p:attrNameLst>
                                          <p:attrName>ppt_h</p:attrName>
                                        </p:attrNameLst>
                                      </p:cBhvr>
                                      <p:tavLst>
                                        <p:tav tm="0">
                                          <p:val>
                                            <p:strVal val="#ppt_h"/>
                                          </p:val>
                                        </p:tav>
                                        <p:tav tm="100000">
                                          <p:val>
                                            <p:strVal val="#ppt_h"/>
                                          </p:val>
                                        </p:tav>
                                      </p:tavLst>
                                    </p:anim>
                                    <p:animEffect transition="in" filter="fade">
                                      <p:cBhvr>
                                        <p:cTn id="9" dur="1000"/>
                                        <p:tgtEl>
                                          <p:spTgt spid="2263047"/>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263059"/>
                                        </p:tgtEl>
                                        <p:attrNameLst>
                                          <p:attrName>style.visibility</p:attrName>
                                        </p:attrNameLst>
                                      </p:cBhvr>
                                      <p:to>
                                        <p:strVal val="visible"/>
                                      </p:to>
                                    </p:set>
                                    <p:anim calcmode="lin" valueType="num">
                                      <p:cBhvr>
                                        <p:cTn id="14" dur="1000" fill="hold"/>
                                        <p:tgtEl>
                                          <p:spTgt spid="2263059"/>
                                        </p:tgtEl>
                                        <p:attrNameLst>
                                          <p:attrName>ppt_w</p:attrName>
                                        </p:attrNameLst>
                                      </p:cBhvr>
                                      <p:tavLst>
                                        <p:tav tm="0">
                                          <p:val>
                                            <p:strVal val="#ppt_w*0.70"/>
                                          </p:val>
                                        </p:tav>
                                        <p:tav tm="100000">
                                          <p:val>
                                            <p:strVal val="#ppt_w"/>
                                          </p:val>
                                        </p:tav>
                                      </p:tavLst>
                                    </p:anim>
                                    <p:anim calcmode="lin" valueType="num">
                                      <p:cBhvr>
                                        <p:cTn id="15" dur="1000" fill="hold"/>
                                        <p:tgtEl>
                                          <p:spTgt spid="2263059"/>
                                        </p:tgtEl>
                                        <p:attrNameLst>
                                          <p:attrName>ppt_h</p:attrName>
                                        </p:attrNameLst>
                                      </p:cBhvr>
                                      <p:tavLst>
                                        <p:tav tm="0">
                                          <p:val>
                                            <p:strVal val="#ppt_h"/>
                                          </p:val>
                                        </p:tav>
                                        <p:tav tm="100000">
                                          <p:val>
                                            <p:strVal val="#ppt_h"/>
                                          </p:val>
                                        </p:tav>
                                      </p:tavLst>
                                    </p:anim>
                                    <p:animEffect transition="in" filter="fade">
                                      <p:cBhvr>
                                        <p:cTn id="16" dur="1000"/>
                                        <p:tgtEl>
                                          <p:spTgt spid="2263059"/>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263060"/>
                                        </p:tgtEl>
                                        <p:attrNameLst>
                                          <p:attrName>style.visibility</p:attrName>
                                        </p:attrNameLst>
                                      </p:cBhvr>
                                      <p:to>
                                        <p:strVal val="visible"/>
                                      </p:to>
                                    </p:set>
                                    <p:anim calcmode="lin" valueType="num">
                                      <p:cBhvr>
                                        <p:cTn id="21" dur="1000" fill="hold"/>
                                        <p:tgtEl>
                                          <p:spTgt spid="2263060"/>
                                        </p:tgtEl>
                                        <p:attrNameLst>
                                          <p:attrName>ppt_w</p:attrName>
                                        </p:attrNameLst>
                                      </p:cBhvr>
                                      <p:tavLst>
                                        <p:tav tm="0">
                                          <p:val>
                                            <p:strVal val="#ppt_w*0.70"/>
                                          </p:val>
                                        </p:tav>
                                        <p:tav tm="100000">
                                          <p:val>
                                            <p:strVal val="#ppt_w"/>
                                          </p:val>
                                        </p:tav>
                                      </p:tavLst>
                                    </p:anim>
                                    <p:anim calcmode="lin" valueType="num">
                                      <p:cBhvr>
                                        <p:cTn id="22" dur="1000" fill="hold"/>
                                        <p:tgtEl>
                                          <p:spTgt spid="2263060"/>
                                        </p:tgtEl>
                                        <p:attrNameLst>
                                          <p:attrName>ppt_h</p:attrName>
                                        </p:attrNameLst>
                                      </p:cBhvr>
                                      <p:tavLst>
                                        <p:tav tm="0">
                                          <p:val>
                                            <p:strVal val="#ppt_h"/>
                                          </p:val>
                                        </p:tav>
                                        <p:tav tm="100000">
                                          <p:val>
                                            <p:strVal val="#ppt_h"/>
                                          </p:val>
                                        </p:tav>
                                      </p:tavLst>
                                    </p:anim>
                                    <p:animEffect transition="in" filter="fade">
                                      <p:cBhvr>
                                        <p:cTn id="23" dur="1000"/>
                                        <p:tgtEl>
                                          <p:spTgt spid="2263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47" grpId="0" animBg="1"/>
      <p:bldP spid="2263059" grpId="0" animBg="1"/>
      <p:bldP spid="226306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447675" y="115888"/>
            <a:ext cx="9401175" cy="369332"/>
          </a:xfrm>
          <a:prstGeom prst="rect">
            <a:avLst/>
          </a:prstGeom>
          <a:noFill/>
          <a:ln w="9525">
            <a:noFill/>
            <a:miter lim="800000"/>
            <a:headEnd/>
            <a:tailEnd/>
          </a:ln>
        </p:spPr>
        <p:txBody>
          <a:bodyPr lIns="0" tIns="0" rIns="0" bIns="0">
            <a:spAutoFit/>
          </a:bodyPr>
          <a:lstStyle/>
          <a:p>
            <a:pPr algn="l"/>
            <a:r>
              <a:rPr lang="en-US" sz="2400" dirty="0"/>
              <a:t>Summary Traffic </a:t>
            </a:r>
            <a:r>
              <a:rPr lang="en-US" sz="2400" dirty="0" smtClean="0"/>
              <a:t>Lights </a:t>
            </a:r>
            <a:r>
              <a:rPr lang="en-US" sz="2400" dirty="0"/>
              <a:t>– </a:t>
            </a:r>
            <a:r>
              <a:rPr lang="en-US" sz="2400" dirty="0">
                <a:solidFill>
                  <a:schemeClr val="accent2"/>
                </a:solidFill>
              </a:rPr>
              <a:t>Region</a:t>
            </a:r>
          </a:p>
        </p:txBody>
      </p:sp>
      <p:graphicFrame>
        <p:nvGraphicFramePr>
          <p:cNvPr id="2256981" name="Group 85"/>
          <p:cNvGraphicFramePr>
            <a:graphicFrameLocks noGrp="1"/>
          </p:cNvGraphicFramePr>
          <p:nvPr>
            <p:ph/>
          </p:nvPr>
        </p:nvGraphicFramePr>
        <p:xfrm>
          <a:off x="776288" y="2749521"/>
          <a:ext cx="7561262" cy="3415783"/>
        </p:xfrm>
        <a:graphic>
          <a:graphicData uri="http://schemas.openxmlformats.org/drawingml/2006/table">
            <a:tbl>
              <a:tblPr/>
              <a:tblGrid>
                <a:gridCol w="2547937"/>
                <a:gridCol w="1643063"/>
                <a:gridCol w="1727200"/>
                <a:gridCol w="1643062"/>
              </a:tblGrid>
              <a:tr h="222250">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n-GB"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Outcome</a:t>
                      </a:r>
                    </a:p>
                  </a:txBody>
                  <a:tcPr marL="90000" marR="90000" marT="46800" marB="46800"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Province</a:t>
                      </a:r>
                      <a:endParaRPr kumimoji="0" lang="th-TH" sz="1400" b="1" i="0" u="none" strike="noStrike" cap="none" normalizeH="0" baseline="0" dirty="0" smtClean="0">
                        <a:ln>
                          <a:noFill/>
                        </a:ln>
                        <a:solidFill>
                          <a:schemeClr val="tx1"/>
                        </a:solidFill>
                        <a:effectLst/>
                        <a:latin typeface="Arial" pitchFamily="34" charset="0"/>
                      </a:endParaRP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District</a:t>
                      </a:r>
                      <a:endParaRPr kumimoji="0" lang="th-TH" sz="1400" b="1" i="0" u="none" strike="noStrike" cap="none" normalizeH="0" baseline="0" dirty="0" smtClean="0">
                        <a:ln>
                          <a:noFill/>
                        </a:ln>
                        <a:solidFill>
                          <a:schemeClr val="tx1"/>
                        </a:solidFill>
                        <a:effectLst/>
                        <a:latin typeface="Arial" pitchFamily="34" charset="0"/>
                      </a:endParaRP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Village</a:t>
                      </a:r>
                      <a:endParaRPr kumimoji="0" lang="th-TH" sz="1400" b="1" i="0" u="none" strike="noStrike" cap="none" normalizeH="0" baseline="0" dirty="0" smtClean="0">
                        <a:ln>
                          <a:noFill/>
                        </a:ln>
                        <a:solidFill>
                          <a:schemeClr val="tx1"/>
                        </a:solidFill>
                        <a:effectLst/>
                        <a:latin typeface="Arial" pitchFamily="34" charset="0"/>
                      </a:endParaRPr>
                    </a:p>
                  </a:txBody>
                  <a:tcPr marL="90000" marR="90000" marT="46800" marB="46800" anchor="ctr"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Training performance</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(TPI score)</a:t>
                      </a:r>
                    </a:p>
                  </a:txBody>
                  <a:tcPr marL="90000" marR="90000" marT="46800" marB="46800"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105</a:t>
                      </a:r>
                      <a:endParaRPr kumimoji="0" lang="th-TH" sz="1200" b="1" i="0" u="none" strike="noStrike" cap="none" normalizeH="0" baseline="0" dirty="0" smtClean="0">
                        <a:ln>
                          <a:noFill/>
                        </a:ln>
                        <a:solidFill>
                          <a:schemeClr val="tx1"/>
                        </a:solidFill>
                        <a:effectLst/>
                        <a:latin typeface="Arial" pitchFamily="34" charset="0"/>
                      </a:endParaRP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66FF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tab pos="254000" algn="l"/>
                          <a:tab pos="355600" algn="l"/>
                          <a:tab pos="9605963" algn="r"/>
                        </a:tabLst>
                      </a:pPr>
                      <a:r>
                        <a:rPr kumimoji="0" lang="en-US" sz="1200" b="1" i="0" u="none" strike="noStrike" cap="none" normalizeH="0" baseline="0" dirty="0" smtClean="0">
                          <a:ln>
                            <a:noFill/>
                          </a:ln>
                          <a:solidFill>
                            <a:schemeClr val="tx1"/>
                          </a:solidFill>
                          <a:effectLst/>
                          <a:latin typeface="Arial" pitchFamily="34" charset="0"/>
                        </a:rPr>
                        <a:t>110</a:t>
                      </a:r>
                      <a:endParaRPr kumimoji="0" lang="th-TH" sz="1200" b="1" i="0" u="none" strike="noStrike" cap="none" normalizeH="0" baseline="0" dirty="0" smtClean="0">
                        <a:ln>
                          <a:noFill/>
                        </a:ln>
                        <a:solidFill>
                          <a:schemeClr val="tx1"/>
                        </a:solidFill>
                        <a:effectLst/>
                        <a:latin typeface="Arial" pitchFamily="34" charset="0"/>
                      </a:endParaRP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66FF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119</a:t>
                      </a:r>
                      <a:endParaRPr kumimoji="0" lang="th-TH" sz="1200" b="1" i="0" u="none" strike="noStrike" cap="none" normalizeH="0" baseline="0" dirty="0" smtClean="0">
                        <a:ln>
                          <a:noFill/>
                        </a:ln>
                        <a:solidFill>
                          <a:schemeClr val="tx1"/>
                        </a:solidFill>
                        <a:effectLst/>
                        <a:latin typeface="Arial" pitchFamily="34" charset="0"/>
                      </a:endParaRPr>
                    </a:p>
                  </a:txBody>
                  <a:tcPr marL="90000" marR="90000" marT="46800" marB="46800" anchor="ctr"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66FF99"/>
                    </a:solidFill>
                  </a:tcPr>
                </a:tc>
              </a:tr>
              <a:tr h="36671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Access to information</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(Max 10)</a:t>
                      </a:r>
                    </a:p>
                  </a:txBody>
                  <a:tcPr marL="90000" marR="90000" marT="46800" marB="46800"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6.2</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66FF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6.0</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66FF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4.0</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CC00"/>
                    </a:solidFill>
                  </a:tcPr>
                </a:tc>
              </a:tr>
              <a:tr h="488745">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Target Reach</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(Max 13)</a:t>
                      </a:r>
                    </a:p>
                  </a:txBody>
                  <a:tcPr marL="90000" marR="90000" marT="46800" marB="46800"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4.0</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4.7</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3.8</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r>
              <a:tr h="466725">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Activities undertaken</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(Max 8)</a:t>
                      </a:r>
                    </a:p>
                  </a:txBody>
                  <a:tcPr marL="90000" marR="90000" marT="46800" marB="46800"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3.6</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3.0</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2.8</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r>
              <a:tr h="457200">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Regular Communication</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(Max 100%)</a:t>
                      </a:r>
                    </a:p>
                  </a:txBody>
                  <a:tcPr marL="90000" marR="90000" marT="46800" marB="46800"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28%</a:t>
                      </a: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a:t>
                      </a: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10%</a:t>
                      </a:r>
                    </a:p>
                  </a:txBody>
                  <a:tcPr marL="90000" marR="90000" marT="46800" marB="46800" anchor="ctr"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r>
              <a:tr h="31591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Messages</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(Max 6)</a:t>
                      </a:r>
                    </a:p>
                  </a:txBody>
                  <a:tcPr marL="90000" marR="90000" marT="46800" marB="46800"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4.4</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66FF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4.4</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66FF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3.0</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C000"/>
                    </a:solidFill>
                  </a:tcPr>
                </a:tc>
              </a:tr>
              <a:tr h="31591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Overall Evaluation</a:t>
                      </a:r>
                    </a:p>
                  </a:txBody>
                  <a:tcPr marL="90000" marR="90000" marT="46800" marB="46800"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Improve</a:t>
                      </a: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Improve</a:t>
                      </a: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Improve</a:t>
                      </a:r>
                    </a:p>
                  </a:txBody>
                  <a:tcPr marL="90000" marR="90000" marT="46800" marB="46800" anchor="ctr"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1554" name="Rectangle 68"/>
          <p:cNvSpPr>
            <a:spLocks noChangeArrowheads="1"/>
          </p:cNvSpPr>
          <p:nvPr/>
        </p:nvSpPr>
        <p:spPr bwMode="auto">
          <a:xfrm>
            <a:off x="488950" y="764704"/>
            <a:ext cx="8921750" cy="1512838"/>
          </a:xfrm>
          <a:prstGeom prst="rect">
            <a:avLst/>
          </a:prstGeom>
          <a:noFill/>
          <a:ln w="9525" algn="ctr">
            <a:noFill/>
            <a:miter lim="800000"/>
            <a:headEnd/>
            <a:tailEnd/>
          </a:ln>
        </p:spPr>
        <p:txBody>
          <a:bodyPr lIns="0" tIns="0" rIns="0" bIns="0"/>
          <a:lstStyle/>
          <a:p>
            <a:pPr marL="271463" indent="-271463" algn="just">
              <a:spcBef>
                <a:spcPct val="20000"/>
              </a:spcBef>
              <a:buClr>
                <a:srgbClr val="C00000"/>
              </a:buClr>
              <a:buSzPct val="80000"/>
              <a:buFont typeface="Wingdings" pitchFamily="2" charset="2"/>
              <a:buChar char="n"/>
            </a:pPr>
            <a:r>
              <a:rPr lang="en-GB" sz="1400" b="0" dirty="0"/>
              <a:t>The training program received a </a:t>
            </a:r>
            <a:r>
              <a:rPr lang="en-GB" sz="1400" b="0" dirty="0" smtClean="0"/>
              <a:t>somewhat lower score </a:t>
            </a:r>
            <a:r>
              <a:rPr lang="en-GB" sz="1400" b="0" dirty="0"/>
              <a:t>from participants at the </a:t>
            </a:r>
            <a:r>
              <a:rPr lang="en-GB" sz="1400" b="0" dirty="0" smtClean="0"/>
              <a:t>province and district </a:t>
            </a:r>
            <a:r>
              <a:rPr lang="en-GB" sz="1400" b="0" dirty="0"/>
              <a:t>level and may indicate that a different approach is needed for </a:t>
            </a:r>
            <a:r>
              <a:rPr lang="en-GB" sz="1400" b="0" dirty="0" smtClean="0"/>
              <a:t>these groups. </a:t>
            </a:r>
            <a:r>
              <a:rPr lang="en-GB" sz="1400" b="0" dirty="0"/>
              <a:t>They </a:t>
            </a:r>
            <a:r>
              <a:rPr lang="en-GB" sz="1400" b="0" dirty="0" smtClean="0"/>
              <a:t>have relatively </a:t>
            </a:r>
            <a:r>
              <a:rPr lang="en-GB" sz="1400" b="0" dirty="0"/>
              <a:t>good access to information </a:t>
            </a:r>
            <a:r>
              <a:rPr lang="en-GB" sz="1400" b="0" dirty="0" smtClean="0"/>
              <a:t>about infectious diseases, However, regular </a:t>
            </a:r>
            <a:r>
              <a:rPr lang="en-GB" sz="1400" b="0" dirty="0"/>
              <a:t>communication is </a:t>
            </a:r>
            <a:r>
              <a:rPr lang="en-GB" sz="1400" b="0" dirty="0" smtClean="0"/>
              <a:t>lacking and overall reach is relatively lower. A possible explanation for this is that </a:t>
            </a:r>
            <a:r>
              <a:rPr lang="en-US" sz="1400" b="0" dirty="0" smtClean="0"/>
              <a:t>government health promotion staff and members of the IEC teams do not always have the ability to cascade similar training or conduct campaign because the provincial or district office does not have the funds for such activities. </a:t>
            </a:r>
            <a:endParaRPr lang="en-GB" sz="1400" b="0" dirty="0" smtClean="0"/>
          </a:p>
          <a:p>
            <a:pPr marL="271463" indent="-271463" algn="just">
              <a:spcBef>
                <a:spcPct val="20000"/>
              </a:spcBef>
              <a:buClr>
                <a:srgbClr val="C00000"/>
              </a:buClr>
              <a:buSzPct val="80000"/>
              <a:buFont typeface="Wingdings" pitchFamily="2" charset="2"/>
              <a:buChar char="n"/>
            </a:pPr>
            <a:r>
              <a:rPr lang="en-GB" sz="1400" b="0" dirty="0" smtClean="0"/>
              <a:t>At the village level, access to information, </a:t>
            </a:r>
            <a:r>
              <a:rPr lang="en-GB" sz="1400" b="0" dirty="0"/>
              <a:t>target reach and frequency of communication </a:t>
            </a:r>
            <a:r>
              <a:rPr lang="en-GB" sz="1400" b="0" dirty="0" smtClean="0"/>
              <a:t>declines significantly. To some extent this may be </a:t>
            </a:r>
            <a:r>
              <a:rPr lang="en-GB" sz="1400" b="0" dirty="0"/>
              <a:t>expected </a:t>
            </a:r>
            <a:r>
              <a:rPr lang="en-GB" sz="1400" b="0" dirty="0" smtClean="0"/>
              <a:t>but there should be room for improvement.</a:t>
            </a:r>
            <a:endParaRPr lang="en-GB" sz="1400" b="0" dirty="0"/>
          </a:p>
        </p:txBody>
      </p:sp>
      <p:sp>
        <p:nvSpPr>
          <p:cNvPr id="5" name="TextBox 4"/>
          <p:cNvSpPr txBox="1"/>
          <p:nvPr/>
        </p:nvSpPr>
        <p:spPr>
          <a:xfrm>
            <a:off x="1350640" y="6477000"/>
            <a:ext cx="3962400" cy="261610"/>
          </a:xfrm>
          <a:prstGeom prst="rect">
            <a:avLst/>
          </a:prstGeom>
          <a:noFill/>
        </p:spPr>
        <p:txBody>
          <a:bodyPr wrap="square" rtlCol="0">
            <a:spAutoFit/>
          </a:bodyPr>
          <a:lstStyle/>
          <a:p>
            <a:pPr algn="l"/>
            <a:r>
              <a:rPr lang="en-GB" sz="1100" dirty="0" smtClean="0"/>
              <a:t>Base: All respondents, n=272 </a:t>
            </a:r>
            <a:endParaRPr lang="en-GB" sz="1100"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447675" y="115888"/>
            <a:ext cx="9401175" cy="369332"/>
          </a:xfrm>
          <a:prstGeom prst="rect">
            <a:avLst/>
          </a:prstGeom>
          <a:noFill/>
          <a:ln w="9525">
            <a:noFill/>
            <a:miter lim="800000"/>
            <a:headEnd/>
            <a:tailEnd/>
          </a:ln>
        </p:spPr>
        <p:txBody>
          <a:bodyPr lIns="0" tIns="0" rIns="0" bIns="0">
            <a:spAutoFit/>
          </a:bodyPr>
          <a:lstStyle/>
          <a:p>
            <a:pPr algn="l"/>
            <a:r>
              <a:rPr lang="en-US" sz="2400" dirty="0"/>
              <a:t>Summary Traffic </a:t>
            </a:r>
            <a:r>
              <a:rPr lang="en-US" sz="2400" dirty="0" smtClean="0"/>
              <a:t>Lights </a:t>
            </a:r>
            <a:r>
              <a:rPr lang="en-US" sz="2400" dirty="0"/>
              <a:t>– </a:t>
            </a:r>
            <a:r>
              <a:rPr lang="en-US" sz="2400" dirty="0">
                <a:solidFill>
                  <a:schemeClr val="accent2"/>
                </a:solidFill>
              </a:rPr>
              <a:t>Target Segment</a:t>
            </a:r>
          </a:p>
        </p:txBody>
      </p:sp>
      <p:graphicFrame>
        <p:nvGraphicFramePr>
          <p:cNvPr id="2232556" name="Group 236"/>
          <p:cNvGraphicFramePr>
            <a:graphicFrameLocks noGrp="1"/>
          </p:cNvGraphicFramePr>
          <p:nvPr>
            <p:ph/>
          </p:nvPr>
        </p:nvGraphicFramePr>
        <p:xfrm>
          <a:off x="776288" y="2348880"/>
          <a:ext cx="8569325" cy="3813118"/>
        </p:xfrm>
        <a:graphic>
          <a:graphicData uri="http://schemas.openxmlformats.org/drawingml/2006/table">
            <a:tbl>
              <a:tblPr/>
              <a:tblGrid>
                <a:gridCol w="2232025"/>
                <a:gridCol w="1439862"/>
                <a:gridCol w="1368921"/>
                <a:gridCol w="1296144"/>
                <a:gridCol w="1008112"/>
                <a:gridCol w="1224261"/>
              </a:tblGrid>
              <a:tr h="222250">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n-GB"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Outcome</a:t>
                      </a:r>
                    </a:p>
                  </a:txBody>
                  <a:tcPr marL="90000" marR="90000" marT="46800" marB="46800"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Human Health Workers</a:t>
                      </a:r>
                      <a:endParaRPr kumimoji="0" lang="th-TH" sz="1400" b="1" i="0" u="none" strike="noStrike" cap="none" normalizeH="0" baseline="0" dirty="0" smtClean="0">
                        <a:ln>
                          <a:noFill/>
                        </a:ln>
                        <a:solidFill>
                          <a:schemeClr val="tx1"/>
                        </a:solidFill>
                        <a:effectLst/>
                        <a:latin typeface="Arial" pitchFamily="34" charset="0"/>
                      </a:endParaRP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Animal Health Workers</a:t>
                      </a:r>
                      <a:endParaRPr kumimoji="0" lang="en-GB" sz="1400" b="1" i="0" u="none" strike="noStrike" cap="none" normalizeH="0" baseline="0" dirty="0" smtClean="0">
                        <a:ln>
                          <a:noFill/>
                        </a:ln>
                        <a:solidFill>
                          <a:schemeClr val="tx1"/>
                        </a:solidFill>
                        <a:effectLst/>
                        <a:latin typeface="Arial" pitchFamily="34" charset="0"/>
                      </a:endParaRP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Lao Women’s Union</a:t>
                      </a:r>
                      <a:endParaRPr kumimoji="0" lang="en-GB" sz="1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Village Leaders</a:t>
                      </a:r>
                      <a:endParaRPr kumimoji="0" lang="th-TH" sz="1400" b="1" i="0" u="none" strike="noStrike" cap="none" normalizeH="0" baseline="0" dirty="0" smtClean="0">
                        <a:ln>
                          <a:noFill/>
                        </a:ln>
                        <a:solidFill>
                          <a:schemeClr val="tx1"/>
                        </a:solidFill>
                        <a:effectLst/>
                        <a:latin typeface="Arial" pitchFamily="34" charset="0"/>
                      </a:endParaRP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Provincial Office</a:t>
                      </a:r>
                      <a:endParaRPr kumimoji="0" lang="th-TH" sz="1400" b="1" i="0" u="none" strike="noStrike" cap="none" normalizeH="0" baseline="0" dirty="0" smtClean="0">
                        <a:ln>
                          <a:noFill/>
                        </a:ln>
                        <a:solidFill>
                          <a:schemeClr val="tx1"/>
                        </a:solidFill>
                        <a:effectLst/>
                        <a:latin typeface="Arial" pitchFamily="34" charset="0"/>
                      </a:endParaRPr>
                    </a:p>
                  </a:txBody>
                  <a:tcPr marL="90000" marR="90000" marT="46800" marB="46800" anchor="ctr"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Training performance</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(TPI score)</a:t>
                      </a:r>
                    </a:p>
                  </a:txBody>
                  <a:tcPr marL="90000" marR="90000" marT="46800" marB="46800"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116</a:t>
                      </a:r>
                      <a:endParaRPr kumimoji="0" lang="th-TH" sz="1200" b="1" i="0" u="none" strike="noStrike" cap="none" normalizeH="0" baseline="0" dirty="0" smtClean="0">
                        <a:ln>
                          <a:noFill/>
                        </a:ln>
                        <a:solidFill>
                          <a:schemeClr val="tx1"/>
                        </a:solidFill>
                        <a:effectLst/>
                        <a:latin typeface="Arial" pitchFamily="34" charset="0"/>
                      </a:endParaRP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66FF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tab pos="254000" algn="l"/>
                          <a:tab pos="355600" algn="l"/>
                          <a:tab pos="9605963" algn="r"/>
                        </a:tabLst>
                      </a:pPr>
                      <a:r>
                        <a:rPr kumimoji="0" lang="en-US" sz="1200" b="1" i="0" u="none" strike="noStrike" cap="none" normalizeH="0" baseline="0" dirty="0" smtClean="0">
                          <a:ln>
                            <a:noFill/>
                          </a:ln>
                          <a:solidFill>
                            <a:schemeClr val="tx1"/>
                          </a:solidFill>
                          <a:effectLst/>
                          <a:latin typeface="Arial" pitchFamily="34" charset="0"/>
                        </a:rPr>
                        <a:t>118</a:t>
                      </a:r>
                      <a:endParaRPr kumimoji="0" lang="th-TH" sz="1200" b="1" i="0" u="none" strike="noStrike" cap="none" normalizeH="0" baseline="0" dirty="0" smtClean="0">
                        <a:ln>
                          <a:noFill/>
                        </a:ln>
                        <a:solidFill>
                          <a:schemeClr val="tx1"/>
                        </a:solidFill>
                        <a:effectLst/>
                        <a:latin typeface="Arial" pitchFamily="34" charset="0"/>
                      </a:endParaRP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66FF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109</a:t>
                      </a:r>
                      <a:endParaRPr kumimoji="0" lang="th-TH" sz="1200" b="1" i="0" u="none" strike="noStrike" cap="none" normalizeH="0" baseline="0" dirty="0" smtClean="0">
                        <a:ln>
                          <a:noFill/>
                        </a:ln>
                        <a:solidFill>
                          <a:schemeClr val="tx1"/>
                        </a:solidFill>
                        <a:effectLst/>
                        <a:latin typeface="Arial" pitchFamily="34" charset="0"/>
                      </a:endParaRP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66FF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118</a:t>
                      </a:r>
                      <a:endParaRPr kumimoji="0" lang="th-TH" sz="1200" b="1" i="0" u="none" strike="noStrike" cap="none" normalizeH="0" baseline="0" dirty="0" smtClean="0">
                        <a:ln>
                          <a:noFill/>
                        </a:ln>
                        <a:solidFill>
                          <a:schemeClr val="tx1"/>
                        </a:solidFill>
                        <a:effectLst/>
                        <a:latin typeface="Arial" pitchFamily="34" charset="0"/>
                      </a:endParaRP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66FF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107</a:t>
                      </a:r>
                      <a:endParaRPr kumimoji="0" lang="th-TH" sz="1200" b="1" i="0" u="none" strike="noStrike" cap="none" normalizeH="0" baseline="0" dirty="0" smtClean="0">
                        <a:ln>
                          <a:noFill/>
                        </a:ln>
                        <a:solidFill>
                          <a:schemeClr val="tx1"/>
                        </a:solidFill>
                        <a:effectLst/>
                        <a:latin typeface="Arial" pitchFamily="34" charset="0"/>
                      </a:endParaRPr>
                    </a:p>
                  </a:txBody>
                  <a:tcPr marL="90000" marR="90000" marT="46800" marB="46800" anchor="ctr"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66FF99"/>
                    </a:solidFill>
                  </a:tcPr>
                </a:tc>
              </a:tr>
              <a:tr h="36671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Access to information</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(Max 10)</a:t>
                      </a:r>
                    </a:p>
                  </a:txBody>
                  <a:tcPr marL="90000" marR="90000" marT="46800" marB="46800"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5.1</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3.7</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4.5</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4.4</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6.7</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66FF99"/>
                    </a:solidFill>
                  </a:tcPr>
                </a:tc>
              </a:tr>
              <a:tr h="35718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Target Reach</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(Max 13)</a:t>
                      </a:r>
                    </a:p>
                  </a:txBody>
                  <a:tcPr marL="90000" marR="90000" marT="46800" marB="46800"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4.1</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3.6</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3.4</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4.2</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4.7</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r>
              <a:tr h="466725">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Activities undertaken</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(Max 8)</a:t>
                      </a:r>
                    </a:p>
                  </a:txBody>
                  <a:tcPr marL="90000" marR="90000" marT="46800" marB="46800"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3.1</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2.8</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2.3</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2.9</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4.2</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C000"/>
                    </a:solidFill>
                  </a:tcPr>
                </a:tc>
              </a:tr>
              <a:tr h="457200">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Regular Communication</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(Max 100%)</a:t>
                      </a:r>
                    </a:p>
                  </a:txBody>
                  <a:tcPr marL="90000" marR="90000" marT="46800" marB="46800"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Wingdings"/>
                        </a:rPr>
                        <a:t>16%</a:t>
                      </a:r>
                      <a:endPar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a:t>
                      </a: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14%</a:t>
                      </a: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16%</a:t>
                      </a: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27%</a:t>
                      </a:r>
                    </a:p>
                  </a:txBody>
                  <a:tcPr marL="90000" marR="90000" marT="46800" marB="46800" anchor="ctr"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r>
              <a:tr h="31591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Messages</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(Max 6) (*Max 3, AI only)</a:t>
                      </a:r>
                    </a:p>
                  </a:txBody>
                  <a:tcPr marL="90000" marR="90000" marT="46800" marB="46800"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4.2</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66FF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2.5*</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66FF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2.7</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mn-lt"/>
                          <a:ea typeface="MS Mincho" pitchFamily="49" charset="-128"/>
                          <a:cs typeface="Angsana New" pitchFamily="18" charset="-34"/>
                        </a:rPr>
                        <a:t>3.1</a:t>
                      </a:r>
                      <a:endParaRPr kumimoji="0" lang="th-TH" sz="1200" b="1" i="0" u="none" strike="noStrike" cap="none" normalizeH="0" baseline="0" dirty="0" smtClean="0">
                        <a:ln>
                          <a:noFill/>
                        </a:ln>
                        <a:solidFill>
                          <a:schemeClr val="tx1"/>
                        </a:solidFill>
                        <a:effectLst/>
                        <a:latin typeface="+mn-lt"/>
                        <a:ea typeface="MS Mincho" pitchFamily="49" charset="-128"/>
                        <a:cs typeface="Angsana New" pitchFamily="18" charset="-34"/>
                      </a:endParaRPr>
                    </a:p>
                  </a:txBody>
                  <a:tcPr marL="45720" marR="4572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rgbClr val="FF008C"/>
                        </a:buClr>
                        <a:buSzPct val="80000"/>
                        <a:buFont typeface="Wingdings" pitchFamily="2" charset="2"/>
                        <a:buNone/>
                        <a:tabLst/>
                      </a:pPr>
                      <a:r>
                        <a:rPr kumimoji="0" lang="en-US" sz="1200" b="1" i="0" u="none" strike="noStrike" cap="none" normalizeH="0" baseline="0" dirty="0" smtClean="0">
                          <a:ln>
                            <a:noFill/>
                          </a:ln>
                          <a:solidFill>
                            <a:schemeClr val="tx1"/>
                          </a:solidFill>
                          <a:effectLst/>
                          <a:latin typeface="Arial" pitchFamily="34" charset="0"/>
                        </a:rPr>
                        <a:t>5.1</a:t>
                      </a:r>
                      <a:endParaRPr kumimoji="0" lang="th-TH" sz="1200" b="1" i="0" u="none" strike="noStrike" cap="none" normalizeH="0" baseline="0" dirty="0" smtClean="0">
                        <a:ln>
                          <a:noFill/>
                        </a:ln>
                        <a:solidFill>
                          <a:schemeClr val="tx1"/>
                        </a:solidFill>
                        <a:effectLst/>
                        <a:latin typeface="Arial" pitchFamily="34" charset="0"/>
                      </a:endParaRPr>
                    </a:p>
                  </a:txBody>
                  <a:tcPr marL="45720" marR="45720" anchor="ctr"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66FF99"/>
                    </a:solidFill>
                  </a:tcPr>
                </a:tc>
              </a:tr>
              <a:tr h="31591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Overall Evaluation</a:t>
                      </a:r>
                    </a:p>
                  </a:txBody>
                  <a:tcPr marL="90000" marR="90000" marT="46800" marB="46800"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Improve</a:t>
                      </a: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Improve</a:t>
                      </a: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Improve</a:t>
                      </a: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Improve</a:t>
                      </a:r>
                    </a:p>
                  </a:txBody>
                  <a:tcPr marL="90000" marR="90000" marT="46800" marB="468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Improve</a:t>
                      </a:r>
                    </a:p>
                  </a:txBody>
                  <a:tcPr marL="90000" marR="90000" marT="46800" marB="46800" anchor="ctr"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9524" name="Rectangle 52"/>
          <p:cNvSpPr>
            <a:spLocks noChangeArrowheads="1"/>
          </p:cNvSpPr>
          <p:nvPr/>
        </p:nvSpPr>
        <p:spPr bwMode="auto">
          <a:xfrm>
            <a:off x="488950" y="764704"/>
            <a:ext cx="8921750" cy="1296814"/>
          </a:xfrm>
          <a:prstGeom prst="rect">
            <a:avLst/>
          </a:prstGeom>
          <a:noFill/>
          <a:ln w="9525" algn="ctr">
            <a:noFill/>
            <a:miter lim="800000"/>
            <a:headEnd/>
            <a:tailEnd/>
          </a:ln>
        </p:spPr>
        <p:txBody>
          <a:bodyPr lIns="0" tIns="0" rIns="0" bIns="0"/>
          <a:lstStyle/>
          <a:p>
            <a:pPr marL="271463" indent="-271463" algn="just">
              <a:spcBef>
                <a:spcPct val="20000"/>
              </a:spcBef>
              <a:buClr>
                <a:srgbClr val="C00000"/>
              </a:buClr>
              <a:buSzPct val="80000"/>
              <a:buFont typeface="Wingdings" pitchFamily="2" charset="2"/>
              <a:buChar char="n"/>
            </a:pPr>
            <a:r>
              <a:rPr lang="en-GB" sz="1400" b="0" dirty="0" smtClean="0"/>
              <a:t>Target reach, number of activities and regular communication are the main challenges. </a:t>
            </a:r>
            <a:r>
              <a:rPr lang="en-GB" sz="1400" b="0" dirty="0"/>
              <a:t>Reach may be difficult for </a:t>
            </a:r>
            <a:r>
              <a:rPr lang="en-GB" sz="1400" b="0" dirty="0" smtClean="0"/>
              <a:t>some groups, especially at the village level, and again could be linked to funding issues.</a:t>
            </a:r>
            <a:endParaRPr lang="en-GB" sz="1400" b="0" dirty="0"/>
          </a:p>
          <a:p>
            <a:pPr marL="271463" indent="-271463" algn="just">
              <a:spcBef>
                <a:spcPct val="20000"/>
              </a:spcBef>
              <a:buClr>
                <a:srgbClr val="C00000"/>
              </a:buClr>
              <a:buSzPct val="80000"/>
              <a:buFont typeface="Wingdings" pitchFamily="2" charset="2"/>
              <a:buChar char="n"/>
            </a:pPr>
            <a:r>
              <a:rPr lang="en-GB" sz="1400" b="0" dirty="0" smtClean="0"/>
              <a:t>It is interesting that whilst reach and regular communication is low, most groups have got their full range of messages right. For future trainings it may be worth while to place more emphasize on message dissemination, looking at target audience selection and effective media strategies, especially in situations where there is limited funding.</a:t>
            </a:r>
            <a:endParaRPr lang="en-GB" sz="1400" b="0" dirty="0"/>
          </a:p>
        </p:txBody>
      </p:sp>
      <p:sp>
        <p:nvSpPr>
          <p:cNvPr id="6" name="TextBox 5"/>
          <p:cNvSpPr txBox="1"/>
          <p:nvPr/>
        </p:nvSpPr>
        <p:spPr>
          <a:xfrm>
            <a:off x="1350640" y="6477000"/>
            <a:ext cx="3962400" cy="261610"/>
          </a:xfrm>
          <a:prstGeom prst="rect">
            <a:avLst/>
          </a:prstGeom>
          <a:noFill/>
        </p:spPr>
        <p:txBody>
          <a:bodyPr wrap="square" rtlCol="0">
            <a:spAutoFit/>
          </a:bodyPr>
          <a:lstStyle/>
          <a:p>
            <a:pPr algn="l"/>
            <a:r>
              <a:rPr lang="en-GB" sz="1100" dirty="0" smtClean="0"/>
              <a:t>Base: All respondents, n=272 </a:t>
            </a:r>
            <a:endParaRPr lang="en-GB" sz="1100"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xfrm>
            <a:off x="509588" y="1557338"/>
            <a:ext cx="8188325" cy="406400"/>
          </a:xfrm>
          <a:noFill/>
          <a:ln>
            <a:miter lim="800000"/>
            <a:headEnd/>
            <a:tailEnd/>
          </a:ln>
        </p:spPr>
        <p:txBody>
          <a:bodyPr vert="horz" wrap="square" lIns="0" tIns="0" rIns="0" bIns="0" numCol="1" anchor="t" anchorCtr="0" compatLnSpc="1">
            <a:prstTxWarp prst="textNoShape">
              <a:avLst/>
            </a:prstTxWarp>
          </a:bodyPr>
          <a:lstStyle/>
          <a:p>
            <a:pPr eaLnBrk="1" hangingPunct="1">
              <a:lnSpc>
                <a:spcPts val="3800"/>
              </a:lnSpc>
            </a:pPr>
            <a:r>
              <a:rPr lang="en-GB" sz="2800" smtClean="0">
                <a:solidFill>
                  <a:srgbClr val="C00000"/>
                </a:solidFill>
              </a:rPr>
              <a:t>Training Performance Drivers</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bwMode="auto">
          <a:xfrm>
            <a:off x="5313363" y="1341438"/>
            <a:ext cx="4176712" cy="4967287"/>
          </a:xfrm>
          <a:solidFill>
            <a:schemeClr val="bg1"/>
          </a:solidFill>
          <a:ln>
            <a:miter lim="800000"/>
            <a:headEnd/>
            <a:tailEnd/>
          </a:ln>
        </p:spPr>
        <p:txBody>
          <a:bodyPr vert="horz" wrap="square" lIns="54000" tIns="10800" rIns="54000" bIns="10800" numCol="1" anchor="t" anchorCtr="0" compatLnSpc="1">
            <a:prstTxWarp prst="textNoShape">
              <a:avLst/>
            </a:prstTxWarp>
          </a:bodyPr>
          <a:lstStyle/>
          <a:p>
            <a:pPr marL="227013" indent="-227013" algn="just" eaLnBrk="1" hangingPunct="1">
              <a:lnSpc>
                <a:spcPct val="130000"/>
              </a:lnSpc>
              <a:buClr>
                <a:srgbClr val="C00000"/>
              </a:buClr>
            </a:pPr>
            <a:r>
              <a:rPr lang="en-US" sz="1600" dirty="0" smtClean="0">
                <a:cs typeface="Times New Roman" pitchFamily="18" charset="0"/>
              </a:rPr>
              <a:t>For this study, all key capacity building areas have been included. The six capacity building areas were originally identified and agreed after discussions with FHI360 local office in Laos and regional office in Bangkok in 2009.</a:t>
            </a:r>
          </a:p>
          <a:p>
            <a:pPr marL="227013" indent="-227013" algn="just" eaLnBrk="1" hangingPunct="1">
              <a:lnSpc>
                <a:spcPct val="130000"/>
              </a:lnSpc>
              <a:buClr>
                <a:srgbClr val="C00000"/>
              </a:buClr>
            </a:pPr>
            <a:r>
              <a:rPr lang="en-US" sz="1600" dirty="0" smtClean="0">
                <a:cs typeface="Times New Roman" pitchFamily="18" charset="0"/>
              </a:rPr>
              <a:t>The capacity building areas have been defined around different aspects of the training with focus on different activities.</a:t>
            </a:r>
            <a:r>
              <a:rPr lang="en-US" sz="1600" dirty="0" smtClean="0"/>
              <a:t> With respect to some of the individual training activities, however, some adjustments were necessary.</a:t>
            </a:r>
          </a:p>
        </p:txBody>
      </p:sp>
      <p:sp>
        <p:nvSpPr>
          <p:cNvPr id="28675" name="Rectangle 20"/>
          <p:cNvSpPr>
            <a:spLocks noChangeArrowheads="1"/>
          </p:cNvSpPr>
          <p:nvPr/>
        </p:nvSpPr>
        <p:spPr bwMode="auto">
          <a:xfrm>
            <a:off x="436563" y="115888"/>
            <a:ext cx="7974012" cy="365125"/>
          </a:xfrm>
          <a:prstGeom prst="rect">
            <a:avLst/>
          </a:prstGeom>
          <a:noFill/>
          <a:ln w="9525">
            <a:noFill/>
            <a:miter lim="800000"/>
            <a:headEnd/>
            <a:tailEnd/>
          </a:ln>
        </p:spPr>
        <p:txBody>
          <a:bodyPr lIns="0" tIns="0" rIns="0" bIns="0"/>
          <a:lstStyle/>
          <a:p>
            <a:pPr algn="l"/>
            <a:r>
              <a:rPr lang="en-US" sz="2400">
                <a:solidFill>
                  <a:schemeClr val="tx2"/>
                </a:solidFill>
              </a:rPr>
              <a:t>Key Capacity Building Areas Evaluated</a:t>
            </a:r>
          </a:p>
        </p:txBody>
      </p:sp>
      <p:grpSp>
        <p:nvGrpSpPr>
          <p:cNvPr id="28676" name="Diagram 5"/>
          <p:cNvGrpSpPr>
            <a:grpSpLocks noChangeAspect="1"/>
          </p:cNvGrpSpPr>
          <p:nvPr/>
        </p:nvGrpSpPr>
        <p:grpSpPr bwMode="auto">
          <a:xfrm>
            <a:off x="0" y="1052513"/>
            <a:ext cx="5400675" cy="4902200"/>
            <a:chOff x="36" y="663"/>
            <a:chExt cx="3111" cy="2824"/>
          </a:xfrm>
        </p:grpSpPr>
        <p:sp>
          <p:nvSpPr>
            <p:cNvPr id="28677" name="Oval 4"/>
            <p:cNvSpPr>
              <a:spLocks noChangeArrowheads="1"/>
            </p:cNvSpPr>
            <p:nvPr/>
          </p:nvSpPr>
          <p:spPr bwMode="auto">
            <a:xfrm>
              <a:off x="457" y="1026"/>
              <a:ext cx="2194" cy="2126"/>
            </a:xfrm>
            <a:prstGeom prst="ellipse">
              <a:avLst/>
            </a:prstGeom>
            <a:noFill/>
            <a:ln w="9525" algn="ctr">
              <a:solidFill>
                <a:schemeClr val="tx1"/>
              </a:solidFill>
              <a:round/>
              <a:headEnd/>
              <a:tailEnd/>
            </a:ln>
          </p:spPr>
          <p:txBody>
            <a:bodyPr wrap="none" anchor="ctr"/>
            <a:lstStyle/>
            <a:p>
              <a:endParaRPr lang="en-GB"/>
            </a:p>
          </p:txBody>
        </p:sp>
        <p:graphicFrame>
          <p:nvGraphicFramePr>
            <p:cNvPr id="7" name="Diagram 6"/>
            <p:cNvGraphicFramePr/>
            <p:nvPr/>
          </p:nvGraphicFramePr>
          <p:xfrm>
            <a:off x="36" y="663"/>
            <a:ext cx="3111" cy="28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447675" y="115888"/>
            <a:ext cx="9401175" cy="365125"/>
          </a:xfrm>
          <a:prstGeom prst="rect">
            <a:avLst/>
          </a:prstGeom>
          <a:noFill/>
          <a:ln w="9525">
            <a:noFill/>
            <a:miter lim="800000"/>
            <a:headEnd/>
            <a:tailEnd/>
          </a:ln>
        </p:spPr>
        <p:txBody>
          <a:bodyPr lIns="0" tIns="0" rIns="0" bIns="0">
            <a:spAutoFit/>
          </a:bodyPr>
          <a:lstStyle/>
          <a:p>
            <a:pPr algn="l"/>
            <a:r>
              <a:rPr lang="en-US" sz="2400"/>
              <a:t>Training Attributes Measured</a:t>
            </a:r>
          </a:p>
        </p:txBody>
      </p:sp>
      <p:sp>
        <p:nvSpPr>
          <p:cNvPr id="46083" name="Rectangle 31"/>
          <p:cNvSpPr>
            <a:spLocks noChangeArrowheads="1"/>
          </p:cNvSpPr>
          <p:nvPr/>
        </p:nvSpPr>
        <p:spPr bwMode="auto">
          <a:xfrm>
            <a:off x="311150" y="765175"/>
            <a:ext cx="9250363" cy="939800"/>
          </a:xfrm>
          <a:prstGeom prst="rect">
            <a:avLst/>
          </a:prstGeom>
          <a:solidFill>
            <a:srgbClr val="FFFFFF"/>
          </a:solidFill>
          <a:ln w="9525">
            <a:noFill/>
            <a:miter lim="800000"/>
            <a:headEnd/>
            <a:tailEnd/>
          </a:ln>
        </p:spPr>
        <p:txBody>
          <a:bodyPr/>
          <a:lstStyle/>
          <a:p>
            <a:pPr marL="158750" indent="-158750" algn="just">
              <a:spcBef>
                <a:spcPct val="20000"/>
              </a:spcBef>
              <a:buClr>
                <a:srgbClr val="C00000"/>
              </a:buClr>
              <a:buSzPct val="80000"/>
              <a:buFont typeface="Wingdings" pitchFamily="2" charset="2"/>
              <a:buChar char="n"/>
            </a:pPr>
            <a:r>
              <a:rPr lang="en-US" sz="1400" b="0"/>
              <a:t>Formulated around the 6 major capacity development areas, specific activity based attributes were developed in cooperation with FHI360 to enable good insight into perceived training performance. By understanding which training aspects help to drive performance, FHI360 is able to formulate effective capacity building strategies.</a:t>
            </a:r>
          </a:p>
        </p:txBody>
      </p:sp>
      <p:sp>
        <p:nvSpPr>
          <p:cNvPr id="46084" name="Rectangle 53"/>
          <p:cNvSpPr>
            <a:spLocks noChangeArrowheads="1"/>
          </p:cNvSpPr>
          <p:nvPr/>
        </p:nvSpPr>
        <p:spPr bwMode="auto">
          <a:xfrm>
            <a:off x="558800" y="1628775"/>
            <a:ext cx="2809875" cy="2105025"/>
          </a:xfrm>
          <a:prstGeom prst="rect">
            <a:avLst/>
          </a:prstGeom>
          <a:noFill/>
          <a:ln w="9525">
            <a:noFill/>
            <a:miter lim="800000"/>
            <a:headEnd/>
            <a:tailEnd/>
          </a:ln>
        </p:spPr>
        <p:txBody>
          <a:bodyPr lIns="0" tIns="0" rIns="0" bIns="0">
            <a:spAutoFit/>
          </a:bodyPr>
          <a:lstStyle/>
          <a:p>
            <a:pPr algn="l">
              <a:spcBef>
                <a:spcPct val="50000"/>
              </a:spcBef>
            </a:pPr>
            <a:r>
              <a:rPr lang="en-US" sz="1200" dirty="0">
                <a:solidFill>
                  <a:srgbClr val="C00000"/>
                </a:solidFill>
              </a:rPr>
              <a:t>PREPARATION</a:t>
            </a:r>
          </a:p>
          <a:p>
            <a:pPr algn="l">
              <a:spcBef>
                <a:spcPct val="50000"/>
              </a:spcBef>
            </a:pPr>
            <a:r>
              <a:rPr lang="en-US" sz="1200" b="0" dirty="0"/>
              <a:t>Information about the training beforehand</a:t>
            </a:r>
          </a:p>
          <a:p>
            <a:pPr algn="l">
              <a:spcBef>
                <a:spcPct val="50000"/>
              </a:spcBef>
            </a:pPr>
            <a:r>
              <a:rPr lang="en-US" sz="1200" b="0" dirty="0"/>
              <a:t>Training location</a:t>
            </a:r>
          </a:p>
          <a:p>
            <a:pPr algn="l">
              <a:spcBef>
                <a:spcPct val="50000"/>
              </a:spcBef>
            </a:pPr>
            <a:r>
              <a:rPr lang="en-US" sz="1200" b="0" dirty="0"/>
              <a:t>The training schedule </a:t>
            </a:r>
          </a:p>
          <a:p>
            <a:pPr algn="l">
              <a:spcBef>
                <a:spcPct val="50000"/>
              </a:spcBef>
            </a:pPr>
            <a:r>
              <a:rPr lang="en-US" sz="1200" b="0" dirty="0"/>
              <a:t>The mix of people attending the training</a:t>
            </a:r>
          </a:p>
          <a:p>
            <a:pPr algn="l">
              <a:spcBef>
                <a:spcPct val="50000"/>
              </a:spcBef>
            </a:pPr>
            <a:r>
              <a:rPr lang="en-US" sz="1200" b="0" dirty="0"/>
              <a:t>Organization of the training </a:t>
            </a:r>
          </a:p>
          <a:p>
            <a:pPr algn="l">
              <a:spcBef>
                <a:spcPct val="50000"/>
              </a:spcBef>
            </a:pPr>
            <a:r>
              <a:rPr lang="en-US" sz="1200" b="0" dirty="0"/>
              <a:t>Organization conducting the training </a:t>
            </a:r>
          </a:p>
          <a:p>
            <a:pPr algn="l">
              <a:spcBef>
                <a:spcPct val="50000"/>
              </a:spcBef>
            </a:pPr>
            <a:r>
              <a:rPr lang="en-US" sz="1200" b="0" dirty="0"/>
              <a:t>Adequate training duration </a:t>
            </a:r>
          </a:p>
        </p:txBody>
      </p:sp>
      <p:sp>
        <p:nvSpPr>
          <p:cNvPr id="46085" name="Rectangle 54"/>
          <p:cNvSpPr>
            <a:spLocks noChangeArrowheads="1"/>
          </p:cNvSpPr>
          <p:nvPr/>
        </p:nvSpPr>
        <p:spPr bwMode="auto">
          <a:xfrm>
            <a:off x="3690938" y="1628775"/>
            <a:ext cx="3095625" cy="1463675"/>
          </a:xfrm>
          <a:prstGeom prst="rect">
            <a:avLst/>
          </a:prstGeom>
          <a:noFill/>
          <a:ln w="9525">
            <a:noFill/>
            <a:miter lim="800000"/>
            <a:headEnd/>
            <a:tailEnd/>
          </a:ln>
        </p:spPr>
        <p:txBody>
          <a:bodyPr lIns="0" tIns="0" rIns="0" bIns="0">
            <a:spAutoFit/>
          </a:bodyPr>
          <a:lstStyle/>
          <a:p>
            <a:pPr algn="l">
              <a:spcBef>
                <a:spcPct val="50000"/>
              </a:spcBef>
            </a:pPr>
            <a:r>
              <a:rPr lang="en-US" sz="1200" dirty="0">
                <a:solidFill>
                  <a:srgbClr val="C00000"/>
                </a:solidFill>
              </a:rPr>
              <a:t>TRAINING MATERIALS</a:t>
            </a:r>
          </a:p>
          <a:p>
            <a:pPr algn="l">
              <a:spcBef>
                <a:spcPct val="50000"/>
              </a:spcBef>
            </a:pPr>
            <a:r>
              <a:rPr lang="en-US" sz="1200" b="0" dirty="0"/>
              <a:t>Broad range of different training materials (posters, flip charts, CDs etc.)</a:t>
            </a:r>
          </a:p>
          <a:p>
            <a:pPr algn="l">
              <a:spcBef>
                <a:spcPct val="50000"/>
              </a:spcBef>
            </a:pPr>
            <a:r>
              <a:rPr lang="en-US" sz="1200" b="0" dirty="0"/>
              <a:t>High quality materials</a:t>
            </a:r>
          </a:p>
          <a:p>
            <a:pPr algn="l">
              <a:spcBef>
                <a:spcPct val="50000"/>
              </a:spcBef>
            </a:pPr>
            <a:r>
              <a:rPr lang="en-US" sz="1200" b="0" dirty="0"/>
              <a:t>Effective use of materials</a:t>
            </a:r>
          </a:p>
          <a:p>
            <a:pPr algn="l">
              <a:spcBef>
                <a:spcPct val="50000"/>
              </a:spcBef>
            </a:pPr>
            <a:r>
              <a:rPr lang="en-US" sz="1200" b="0" dirty="0"/>
              <a:t>Sufficient quantity of materials for distribution</a:t>
            </a:r>
          </a:p>
        </p:txBody>
      </p:sp>
      <p:sp>
        <p:nvSpPr>
          <p:cNvPr id="46086" name="Rectangle 55"/>
          <p:cNvSpPr>
            <a:spLocks noChangeArrowheads="1"/>
          </p:cNvSpPr>
          <p:nvPr/>
        </p:nvSpPr>
        <p:spPr bwMode="auto">
          <a:xfrm>
            <a:off x="7112000" y="1628775"/>
            <a:ext cx="2665413" cy="1384300"/>
          </a:xfrm>
          <a:prstGeom prst="rect">
            <a:avLst/>
          </a:prstGeom>
          <a:noFill/>
          <a:ln w="9525">
            <a:noFill/>
            <a:miter lim="800000"/>
            <a:headEnd/>
            <a:tailEnd/>
          </a:ln>
        </p:spPr>
        <p:txBody>
          <a:bodyPr lIns="0" tIns="0" rIns="0" bIns="0">
            <a:spAutoFit/>
          </a:bodyPr>
          <a:lstStyle/>
          <a:p>
            <a:pPr algn="l">
              <a:spcBef>
                <a:spcPct val="50000"/>
              </a:spcBef>
            </a:pPr>
            <a:r>
              <a:rPr lang="en-US" sz="1200" dirty="0">
                <a:solidFill>
                  <a:srgbClr val="C00000"/>
                </a:solidFill>
              </a:rPr>
              <a:t>TRAINING CONTENT ON COMMUNICATION</a:t>
            </a:r>
          </a:p>
          <a:p>
            <a:pPr algn="l">
              <a:spcBef>
                <a:spcPct val="50000"/>
              </a:spcBef>
            </a:pPr>
            <a:r>
              <a:rPr lang="en-US" sz="1200" b="0" dirty="0"/>
              <a:t>Interpersonal communication</a:t>
            </a:r>
          </a:p>
          <a:p>
            <a:pPr algn="l">
              <a:spcBef>
                <a:spcPct val="50000"/>
              </a:spcBef>
            </a:pPr>
            <a:r>
              <a:rPr lang="en-US" sz="1200" b="0" dirty="0"/>
              <a:t>Effective use of communication materials</a:t>
            </a:r>
          </a:p>
          <a:p>
            <a:pPr algn="l">
              <a:spcBef>
                <a:spcPct val="50000"/>
              </a:spcBef>
            </a:pPr>
            <a:r>
              <a:rPr lang="en-US" sz="1200" b="0" dirty="0"/>
              <a:t>How to work with journalists</a:t>
            </a:r>
          </a:p>
        </p:txBody>
      </p:sp>
      <p:sp>
        <p:nvSpPr>
          <p:cNvPr id="46087" name="Rectangle 56"/>
          <p:cNvSpPr>
            <a:spLocks noChangeArrowheads="1"/>
          </p:cNvSpPr>
          <p:nvPr/>
        </p:nvSpPr>
        <p:spPr bwMode="auto">
          <a:xfrm>
            <a:off x="558800" y="3933825"/>
            <a:ext cx="2735263" cy="1830388"/>
          </a:xfrm>
          <a:prstGeom prst="rect">
            <a:avLst/>
          </a:prstGeom>
          <a:noFill/>
          <a:ln w="9525">
            <a:noFill/>
            <a:miter lim="800000"/>
            <a:headEnd/>
            <a:tailEnd/>
          </a:ln>
        </p:spPr>
        <p:txBody>
          <a:bodyPr lIns="0" tIns="0" rIns="0" bIns="0">
            <a:spAutoFit/>
          </a:bodyPr>
          <a:lstStyle/>
          <a:p>
            <a:pPr algn="l">
              <a:spcBef>
                <a:spcPct val="50000"/>
              </a:spcBef>
            </a:pPr>
            <a:r>
              <a:rPr lang="en-US" sz="1200" dirty="0">
                <a:solidFill>
                  <a:srgbClr val="C00000"/>
                </a:solidFill>
              </a:rPr>
              <a:t>TRAINERS</a:t>
            </a:r>
          </a:p>
          <a:p>
            <a:pPr algn="l">
              <a:spcBef>
                <a:spcPct val="50000"/>
              </a:spcBef>
            </a:pPr>
            <a:r>
              <a:rPr lang="en-US" sz="1200" b="0" dirty="0"/>
              <a:t>Knowledgeable on the subject</a:t>
            </a:r>
          </a:p>
          <a:p>
            <a:pPr algn="l">
              <a:spcBef>
                <a:spcPct val="50000"/>
              </a:spcBef>
            </a:pPr>
            <a:r>
              <a:rPr lang="en-US" sz="1200" b="0" dirty="0"/>
              <a:t>Well prepared</a:t>
            </a:r>
          </a:p>
          <a:p>
            <a:pPr algn="l">
              <a:spcBef>
                <a:spcPct val="50000"/>
              </a:spcBef>
            </a:pPr>
            <a:r>
              <a:rPr lang="en-US" sz="1200" b="0" dirty="0"/>
              <a:t>Make me think about the subject</a:t>
            </a:r>
          </a:p>
          <a:p>
            <a:pPr algn="l">
              <a:spcBef>
                <a:spcPct val="50000"/>
              </a:spcBef>
            </a:pPr>
            <a:r>
              <a:rPr lang="en-US" sz="1200" b="0" dirty="0"/>
              <a:t>Engaging</a:t>
            </a:r>
          </a:p>
          <a:p>
            <a:pPr algn="l">
              <a:spcBef>
                <a:spcPct val="50000"/>
              </a:spcBef>
            </a:pPr>
            <a:r>
              <a:rPr lang="en-US" sz="1200" b="0" dirty="0"/>
              <a:t>Good ability to communicate</a:t>
            </a:r>
          </a:p>
          <a:p>
            <a:pPr algn="l">
              <a:spcBef>
                <a:spcPct val="50000"/>
              </a:spcBef>
            </a:pPr>
            <a:r>
              <a:rPr lang="en-US" sz="1200" b="0" dirty="0"/>
              <a:t>Listens carefully to questions</a:t>
            </a:r>
          </a:p>
        </p:txBody>
      </p:sp>
      <p:sp>
        <p:nvSpPr>
          <p:cNvPr id="46088" name="Rectangle 57"/>
          <p:cNvSpPr>
            <a:spLocks noChangeArrowheads="1"/>
          </p:cNvSpPr>
          <p:nvPr/>
        </p:nvSpPr>
        <p:spPr bwMode="auto">
          <a:xfrm>
            <a:off x="3690938" y="3644900"/>
            <a:ext cx="2887662" cy="2678113"/>
          </a:xfrm>
          <a:prstGeom prst="rect">
            <a:avLst/>
          </a:prstGeom>
          <a:noFill/>
          <a:ln w="9525">
            <a:noFill/>
            <a:miter lim="800000"/>
            <a:headEnd/>
            <a:tailEnd/>
          </a:ln>
        </p:spPr>
        <p:txBody>
          <a:bodyPr lIns="0" tIns="0" rIns="0" bIns="0">
            <a:spAutoFit/>
          </a:bodyPr>
          <a:lstStyle/>
          <a:p>
            <a:pPr algn="l">
              <a:spcBef>
                <a:spcPct val="50000"/>
              </a:spcBef>
            </a:pPr>
            <a:r>
              <a:rPr lang="en-US" sz="1200" dirty="0">
                <a:solidFill>
                  <a:srgbClr val="C00000"/>
                </a:solidFill>
              </a:rPr>
              <a:t>TRAINING </a:t>
            </a:r>
            <a:r>
              <a:rPr lang="en-US" sz="1200" dirty="0" smtClean="0">
                <a:solidFill>
                  <a:srgbClr val="C00000"/>
                </a:solidFill>
              </a:rPr>
              <a:t>CONTENT</a:t>
            </a:r>
            <a:endParaRPr lang="en-US" sz="1200" dirty="0">
              <a:solidFill>
                <a:srgbClr val="C00000"/>
              </a:solidFill>
            </a:endParaRPr>
          </a:p>
          <a:p>
            <a:pPr algn="l">
              <a:spcBef>
                <a:spcPct val="50000"/>
              </a:spcBef>
            </a:pPr>
            <a:r>
              <a:rPr lang="en-US" sz="1200" b="0" dirty="0"/>
              <a:t>General understanding about diseases</a:t>
            </a:r>
          </a:p>
          <a:p>
            <a:pPr algn="l">
              <a:spcBef>
                <a:spcPct val="50000"/>
              </a:spcBef>
            </a:pPr>
            <a:r>
              <a:rPr lang="en-US" sz="1200" b="0" dirty="0"/>
              <a:t>How to recognize symptoms in animals</a:t>
            </a:r>
          </a:p>
          <a:p>
            <a:pPr algn="l">
              <a:spcBef>
                <a:spcPct val="50000"/>
              </a:spcBef>
            </a:pPr>
            <a:r>
              <a:rPr lang="en-US" sz="1200" b="0" dirty="0"/>
              <a:t>How to recognize symptoms in humans</a:t>
            </a:r>
          </a:p>
          <a:p>
            <a:pPr algn="l">
              <a:spcBef>
                <a:spcPct val="50000"/>
              </a:spcBef>
            </a:pPr>
            <a:r>
              <a:rPr lang="en-US" sz="1200" b="0" dirty="0"/>
              <a:t>Impact of diseases on animals and humans</a:t>
            </a:r>
          </a:p>
          <a:p>
            <a:pPr algn="l">
              <a:spcBef>
                <a:spcPct val="50000"/>
              </a:spcBef>
            </a:pPr>
            <a:r>
              <a:rPr lang="en-US" sz="1200" b="0" dirty="0"/>
              <a:t>Methods of preventing disease among animals</a:t>
            </a:r>
          </a:p>
          <a:p>
            <a:pPr algn="l">
              <a:spcBef>
                <a:spcPct val="50000"/>
              </a:spcBef>
            </a:pPr>
            <a:r>
              <a:rPr lang="en-US" sz="1200" b="0" dirty="0"/>
              <a:t>Methods of preventing disease among humans</a:t>
            </a:r>
          </a:p>
          <a:p>
            <a:pPr algn="l">
              <a:spcBef>
                <a:spcPct val="50000"/>
              </a:spcBef>
            </a:pPr>
            <a:r>
              <a:rPr lang="en-US" sz="1200" b="0" dirty="0"/>
              <a:t>What to do if there is an outbreak</a:t>
            </a:r>
          </a:p>
        </p:txBody>
      </p:sp>
      <p:sp>
        <p:nvSpPr>
          <p:cNvPr id="46089" name="Rectangle 58"/>
          <p:cNvSpPr>
            <a:spLocks noChangeArrowheads="1"/>
          </p:cNvSpPr>
          <p:nvPr/>
        </p:nvSpPr>
        <p:spPr bwMode="auto">
          <a:xfrm>
            <a:off x="7112000" y="3644900"/>
            <a:ext cx="2449513" cy="2586038"/>
          </a:xfrm>
          <a:prstGeom prst="rect">
            <a:avLst/>
          </a:prstGeom>
          <a:noFill/>
          <a:ln w="9525">
            <a:noFill/>
            <a:miter lim="800000"/>
            <a:headEnd/>
            <a:tailEnd/>
          </a:ln>
        </p:spPr>
        <p:txBody>
          <a:bodyPr lIns="0" tIns="0" rIns="0" bIns="0">
            <a:spAutoFit/>
          </a:bodyPr>
          <a:lstStyle/>
          <a:p>
            <a:pPr algn="l">
              <a:spcBef>
                <a:spcPct val="50000"/>
              </a:spcBef>
            </a:pPr>
            <a:r>
              <a:rPr lang="en-US" sz="1200" dirty="0">
                <a:solidFill>
                  <a:srgbClr val="C00000"/>
                </a:solidFill>
              </a:rPr>
              <a:t>ABILITY TO IMPLEMENT</a:t>
            </a:r>
          </a:p>
          <a:p>
            <a:pPr algn="l">
              <a:spcBef>
                <a:spcPct val="50000"/>
              </a:spcBef>
            </a:pPr>
            <a:r>
              <a:rPr lang="en-US" sz="1200" b="0" dirty="0"/>
              <a:t>Give me confidence to talk about the subject</a:t>
            </a:r>
          </a:p>
          <a:p>
            <a:pPr algn="l">
              <a:spcBef>
                <a:spcPct val="50000"/>
              </a:spcBef>
            </a:pPr>
            <a:r>
              <a:rPr lang="en-US" sz="1200" b="0" dirty="0"/>
              <a:t>Easy to implement</a:t>
            </a:r>
          </a:p>
          <a:p>
            <a:pPr algn="l">
              <a:spcBef>
                <a:spcPct val="50000"/>
              </a:spcBef>
            </a:pPr>
            <a:r>
              <a:rPr lang="en-US" sz="1200" b="0" dirty="0"/>
              <a:t>Easy to communicate concepts to others</a:t>
            </a:r>
          </a:p>
          <a:p>
            <a:pPr algn="l">
              <a:spcBef>
                <a:spcPct val="50000"/>
              </a:spcBef>
            </a:pPr>
            <a:r>
              <a:rPr lang="en-US" sz="1200" b="0" dirty="0"/>
              <a:t>Easy to use support materials</a:t>
            </a:r>
          </a:p>
          <a:p>
            <a:pPr algn="l">
              <a:spcBef>
                <a:spcPct val="50000"/>
              </a:spcBef>
            </a:pPr>
            <a:r>
              <a:rPr lang="en-US" sz="1200" b="0" dirty="0"/>
              <a:t>Prepare me to answer difficult questions</a:t>
            </a:r>
          </a:p>
          <a:p>
            <a:pPr algn="l">
              <a:spcBef>
                <a:spcPct val="50000"/>
              </a:spcBef>
            </a:pPr>
            <a:r>
              <a:rPr lang="en-US" sz="1200" b="0" dirty="0"/>
              <a:t>Easy to follow training outline / training guide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509588" y="1557338"/>
            <a:ext cx="8188325" cy="406400"/>
          </a:xfrm>
          <a:noFill/>
          <a:ln>
            <a:miter lim="800000"/>
            <a:headEnd/>
            <a:tailEnd/>
          </a:ln>
        </p:spPr>
        <p:txBody>
          <a:bodyPr vert="horz" wrap="square" lIns="0" tIns="0" rIns="0" bIns="0" numCol="1" anchor="t" anchorCtr="0" compatLnSpc="1">
            <a:prstTxWarp prst="textNoShape">
              <a:avLst/>
            </a:prstTxWarp>
          </a:bodyPr>
          <a:lstStyle/>
          <a:p>
            <a:pPr eaLnBrk="1" hangingPunct="1">
              <a:lnSpc>
                <a:spcPts val="3800"/>
              </a:lnSpc>
            </a:pPr>
            <a:r>
              <a:rPr lang="en-GB" sz="2800" smtClean="0">
                <a:solidFill>
                  <a:srgbClr val="C00000"/>
                </a:solidFill>
              </a:rPr>
              <a:t>Background </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54"/>
          <p:cNvGraphicFramePr>
            <a:graphicFrameLocks noGrp="1"/>
          </p:cNvGraphicFramePr>
          <p:nvPr/>
        </p:nvGraphicFramePr>
        <p:xfrm>
          <a:off x="593725" y="2886075"/>
          <a:ext cx="8151839" cy="2900378"/>
        </p:xfrm>
        <a:graphic>
          <a:graphicData uri="http://schemas.openxmlformats.org/drawingml/2006/table">
            <a:tbl>
              <a:tblPr/>
              <a:tblGrid>
                <a:gridCol w="1588409"/>
                <a:gridCol w="2152133"/>
                <a:gridCol w="2125585"/>
                <a:gridCol w="2285712"/>
              </a:tblGrid>
              <a:tr h="456044">
                <a:tc>
                  <a:txBody>
                    <a:bodyPr/>
                    <a:lstStyle/>
                    <a:p>
                      <a:pPr marL="0" marR="0" lvl="0" indent="0" algn="ctr" defTabSz="914400" rtl="0" eaLnBrk="1" fontAlgn="base" latinLnBrk="0" hangingPunct="1">
                        <a:lnSpc>
                          <a:spcPts val="1700"/>
                        </a:lnSpc>
                        <a:spcBef>
                          <a:spcPts val="1700"/>
                        </a:spcBef>
                        <a:spcAft>
                          <a:spcPct val="0"/>
                        </a:spcAft>
                        <a:buClrTx/>
                        <a:buSzTx/>
                        <a:buFontTx/>
                        <a:buNone/>
                        <a:tabLst/>
                      </a:pPr>
                      <a:endParaRPr kumimoji="0" lang="th-TH"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marL="97500" marR="97500" marT="46800" marB="46800" anchor="ctr" horzOverflow="overflow">
                    <a:lnL>
                      <a:noFill/>
                    </a:lnL>
                    <a:lnR w="28575" cap="flat" cmpd="sng" algn="ctr">
                      <a:solidFill>
                        <a:srgbClr val="000000"/>
                      </a:solidFill>
                      <a:prstDash val="solid"/>
                      <a:round/>
                      <a:headEnd type="none" w="med" len="med"/>
                      <a:tailEnd type="none" w="med" len="med"/>
                    </a:lnR>
                    <a:lnT cap="flat">
                      <a:noFill/>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700"/>
                        </a:lnSpc>
                        <a:spcBef>
                          <a:spcPts val="1700"/>
                        </a:spcBef>
                        <a:spcAft>
                          <a:spcPct val="0"/>
                        </a:spcAft>
                        <a:buClrTx/>
                        <a:buSzTx/>
                        <a:buFontTx/>
                        <a:buNone/>
                        <a:tabLst/>
                      </a:pPr>
                      <a:endParaRPr kumimoji="0" lang="th-TH" sz="1600" b="1" i="0" u="none" strike="noStrike" cap="none" normalizeH="0" baseline="0" smtClean="0">
                        <a:ln>
                          <a:noFill/>
                        </a:ln>
                        <a:solidFill>
                          <a:schemeClr val="bg1"/>
                        </a:solidFill>
                        <a:effectLst/>
                        <a:latin typeface="Arial" pitchFamily="34" charset="0"/>
                        <a:ea typeface="Times New Roman" pitchFamily="18" charset="0"/>
                        <a:cs typeface="Arial" pitchFamily="34" charset="0"/>
                      </a:endParaRPr>
                    </a:p>
                  </a:txBody>
                  <a:tcPr marL="97500" marR="97500" marT="46800" marB="46800" anchor="ctr" horzOverflow="overflow">
                    <a:lnL w="28575" cap="flat" cmpd="sng" algn="ctr">
                      <a:solidFill>
                        <a:srgbClr val="000000"/>
                      </a:solidFill>
                      <a:prstDash val="solid"/>
                      <a:round/>
                      <a:headEnd type="none" w="med" len="med"/>
                      <a:tailEnd type="none" w="med" len="med"/>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700"/>
                        </a:lnSpc>
                        <a:spcBef>
                          <a:spcPts val="170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Performance</a:t>
                      </a:r>
                      <a:endParaRPr kumimoji="0" lang="th-TH" sz="1600" b="1"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txBody>
                  <a:tcPr marL="97500" marR="97500" marT="46800" marB="46800" anchor="ctr" horzOverflow="overflow">
                    <a:lnL>
                      <a:noFill/>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700"/>
                        </a:lnSpc>
                        <a:spcBef>
                          <a:spcPts val="1700"/>
                        </a:spcBef>
                        <a:spcAft>
                          <a:spcPct val="0"/>
                        </a:spcAft>
                        <a:buClrTx/>
                        <a:buSzTx/>
                        <a:buFontTx/>
                        <a:buNone/>
                        <a:tabLst/>
                      </a:pPr>
                      <a:endParaRPr kumimoji="0" lang="th-TH" sz="1600" b="1" i="0" u="none" strike="noStrike" cap="none" normalizeH="0" baseline="0" smtClean="0">
                        <a:ln>
                          <a:noFill/>
                        </a:ln>
                        <a:solidFill>
                          <a:schemeClr val="bg1"/>
                        </a:solidFill>
                        <a:effectLst/>
                        <a:latin typeface="Arial" pitchFamily="34" charset="0"/>
                        <a:ea typeface="Times New Roman" pitchFamily="18" charset="0"/>
                        <a:cs typeface="Arial" pitchFamily="34" charset="0"/>
                      </a:endParaRPr>
                    </a:p>
                  </a:txBody>
                  <a:tcPr marL="97500" marR="97500" marT="46800" marB="46800" anchor="ctr" horzOverflow="overflow">
                    <a:lnL>
                      <a:noFill/>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456044">
                <a:tc>
                  <a:txBody>
                    <a:bodyPr/>
                    <a:lstStyle/>
                    <a:p>
                      <a:pPr marL="0" marR="0" lvl="0" indent="0" algn="ctr" defTabSz="914400" rtl="0" eaLnBrk="1" fontAlgn="base" latinLnBrk="0" hangingPunct="1">
                        <a:lnSpc>
                          <a:spcPts val="1700"/>
                        </a:lnSpc>
                        <a:spcBef>
                          <a:spcPts val="1700"/>
                        </a:spcBef>
                        <a:spcAft>
                          <a:spcPct val="0"/>
                        </a:spcAft>
                        <a:buClrTx/>
                        <a:buSzTx/>
                        <a:buFontTx/>
                        <a:buNone/>
                        <a:tabLst/>
                      </a:pPr>
                      <a:r>
                        <a:rPr kumimoji="0" lang="en-GB" sz="16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Impact</a:t>
                      </a:r>
                      <a:endParaRPr kumimoji="0" lang="en-GB" sz="1600" b="1"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txBody>
                  <a:tcPr marL="97500" marR="97500" marT="46800" marB="46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700"/>
                        </a:lnSpc>
                        <a:spcBef>
                          <a:spcPts val="1700"/>
                        </a:spcBef>
                        <a:spcAft>
                          <a:spcPct val="0"/>
                        </a:spcAft>
                        <a:buClrTx/>
                        <a:buSzTx/>
                        <a:buFontTx/>
                        <a:buNone/>
                        <a:tabLst/>
                      </a:pPr>
                      <a:r>
                        <a:rPr kumimoji="0" lang="en-GB" sz="1600" b="1" i="1" u="none" strike="noStrike" cap="none" normalizeH="0" baseline="0" dirty="0" smtClean="0">
                          <a:ln>
                            <a:noFill/>
                          </a:ln>
                          <a:solidFill>
                            <a:schemeClr val="bg1"/>
                          </a:solidFill>
                          <a:effectLst/>
                          <a:latin typeface="Arial" pitchFamily="34" charset="0"/>
                          <a:ea typeface="Times New Roman" pitchFamily="18" charset="0"/>
                          <a:cs typeface="Arial" pitchFamily="34" charset="0"/>
                        </a:rPr>
                        <a:t>Below average</a:t>
                      </a:r>
                      <a:endParaRPr kumimoji="0" lang="en-GB" sz="16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txBody>
                  <a:tcPr marL="97500" marR="97500" marT="46800" marB="46800"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ctr" defTabSz="914400" rtl="0" eaLnBrk="1" fontAlgn="base" latinLnBrk="0" hangingPunct="1">
                        <a:lnSpc>
                          <a:spcPts val="1700"/>
                        </a:lnSpc>
                        <a:spcBef>
                          <a:spcPts val="1700"/>
                        </a:spcBef>
                        <a:spcAft>
                          <a:spcPct val="0"/>
                        </a:spcAft>
                        <a:buClrTx/>
                        <a:buSzTx/>
                        <a:buFontTx/>
                        <a:buNone/>
                        <a:tabLst/>
                      </a:pPr>
                      <a:r>
                        <a:rPr kumimoji="0" lang="en-GB" sz="1600" b="1" i="1" u="none" strike="noStrike" cap="none" normalizeH="0" baseline="0" smtClean="0">
                          <a:ln>
                            <a:noFill/>
                          </a:ln>
                          <a:solidFill>
                            <a:schemeClr val="bg1"/>
                          </a:solidFill>
                          <a:effectLst/>
                          <a:latin typeface="Arial" pitchFamily="34" charset="0"/>
                          <a:ea typeface="Times New Roman" pitchFamily="18" charset="0"/>
                          <a:cs typeface="Arial" pitchFamily="34" charset="0"/>
                        </a:rPr>
                        <a:t>Average</a:t>
                      </a:r>
                      <a:endParaRPr kumimoji="0" lang="en-GB" sz="1600" b="1" i="0" u="none" strike="noStrike" cap="none" normalizeH="0" baseline="0" smtClean="0">
                        <a:ln>
                          <a:noFill/>
                        </a:ln>
                        <a:solidFill>
                          <a:schemeClr val="bg1"/>
                        </a:solidFill>
                        <a:effectLst/>
                        <a:latin typeface="Arial" pitchFamily="34" charset="0"/>
                        <a:ea typeface="Times New Roman" pitchFamily="18" charset="0"/>
                        <a:cs typeface="Arial" pitchFamily="34" charset="0"/>
                      </a:endParaRPr>
                    </a:p>
                  </a:txBody>
                  <a:tcPr marL="97500" marR="975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33CC33"/>
                    </a:solidFill>
                  </a:tcPr>
                </a:tc>
                <a:tc>
                  <a:txBody>
                    <a:bodyPr/>
                    <a:lstStyle/>
                    <a:p>
                      <a:pPr marL="0" marR="0" lvl="0" indent="0" algn="ctr" defTabSz="914400" rtl="0" eaLnBrk="1" fontAlgn="base" latinLnBrk="0" hangingPunct="1">
                        <a:lnSpc>
                          <a:spcPts val="1700"/>
                        </a:lnSpc>
                        <a:spcBef>
                          <a:spcPts val="1700"/>
                        </a:spcBef>
                        <a:spcAft>
                          <a:spcPct val="0"/>
                        </a:spcAft>
                        <a:buClrTx/>
                        <a:buSzTx/>
                        <a:buFontTx/>
                        <a:buNone/>
                        <a:tabLst/>
                      </a:pPr>
                      <a:r>
                        <a:rPr kumimoji="0" lang="en-GB" sz="1600" b="1" i="1" u="none" strike="noStrike" cap="none" normalizeH="0" baseline="0" dirty="0" smtClean="0">
                          <a:ln>
                            <a:noFill/>
                          </a:ln>
                          <a:solidFill>
                            <a:schemeClr val="bg1"/>
                          </a:solidFill>
                          <a:effectLst/>
                          <a:latin typeface="Arial" pitchFamily="34" charset="0"/>
                          <a:ea typeface="Times New Roman" pitchFamily="18" charset="0"/>
                          <a:cs typeface="Arial" pitchFamily="34" charset="0"/>
                        </a:rPr>
                        <a:t>Above average</a:t>
                      </a:r>
                      <a:endParaRPr kumimoji="0" lang="en-GB" sz="16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txBody>
                  <a:tcPr marL="97500" marR="97500" marT="46800" marB="46800" anchor="ctr" horzOverflow="overflow">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3399CC"/>
                    </a:solidFill>
                  </a:tcPr>
                </a:tc>
              </a:tr>
              <a:tr h="877187">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High</a:t>
                      </a:r>
                    </a:p>
                  </a:txBody>
                  <a:tcPr marL="97500" marR="97500" marT="46800" marB="46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700"/>
                        </a:lnSpc>
                        <a:spcBef>
                          <a:spcPct val="0"/>
                        </a:spcBef>
                        <a:spcAft>
                          <a:spcPct val="0"/>
                        </a:spcAft>
                        <a:buClrTx/>
                        <a:buSzTx/>
                        <a:buFontTx/>
                        <a:buNone/>
                        <a:tabLst>
                          <a:tab pos="254000" algn="l"/>
                          <a:tab pos="355600" algn="l"/>
                          <a:tab pos="9605963" algn="r"/>
                        </a:tabLst>
                      </a:pPr>
                      <a:r>
                        <a:rPr kumimoji="0" lang="en-GB" sz="1600" b="1" i="0" u="none" strike="noStrike" cap="none" normalizeH="0" baseline="0" dirty="0" smtClean="0">
                          <a:ln>
                            <a:noFill/>
                          </a:ln>
                          <a:solidFill>
                            <a:srgbClr val="CC3300"/>
                          </a:solidFill>
                          <a:effectLst/>
                          <a:latin typeface="Arial" pitchFamily="34" charset="0"/>
                          <a:ea typeface="Times New Roman" pitchFamily="18" charset="0"/>
                          <a:cs typeface="Arial" pitchFamily="34" charset="0"/>
                        </a:rPr>
                        <a:t>Top priority to improve</a:t>
                      </a:r>
                      <a:endParaRPr kumimoji="0" lang="en-US" sz="1600" b="1" i="0" u="none" strike="noStrike" cap="none" normalizeH="0" baseline="0" dirty="0" smtClean="0">
                        <a:ln>
                          <a:noFill/>
                        </a:ln>
                        <a:solidFill>
                          <a:srgbClr val="CC3300"/>
                        </a:solidFill>
                        <a:effectLst/>
                        <a:latin typeface="Arial" pitchFamily="34" charset="0"/>
                        <a:ea typeface="Times New Roman" pitchFamily="18" charset="0"/>
                        <a:cs typeface="Arial" pitchFamily="34" charset="0"/>
                      </a:endParaRPr>
                    </a:p>
                  </a:txBody>
                  <a:tcPr marL="97500" marR="97500" marT="46800" marB="46800"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en-GB" sz="1600" b="1" i="0" u="none" strike="noStrike" cap="none" normalizeH="0" baseline="0" dirty="0" smtClean="0">
                          <a:ln>
                            <a:noFill/>
                          </a:ln>
                          <a:solidFill>
                            <a:srgbClr val="33CC33"/>
                          </a:solidFill>
                          <a:effectLst/>
                          <a:latin typeface="Arial" pitchFamily="34" charset="0"/>
                          <a:ea typeface="Times New Roman" pitchFamily="18" charset="0"/>
                          <a:cs typeface="Arial" pitchFamily="34" charset="0"/>
                        </a:rPr>
                        <a:t>Secondary Priority to improve</a:t>
                      </a:r>
                    </a:p>
                  </a:txBody>
                  <a:tcPr marL="97500" marR="975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en-GB" sz="1600" b="1" i="0" u="none" strike="noStrike" cap="none" normalizeH="0" baseline="0" dirty="0" smtClean="0">
                          <a:ln>
                            <a:noFill/>
                          </a:ln>
                          <a:solidFill>
                            <a:srgbClr val="3399CC"/>
                          </a:solidFill>
                          <a:effectLst/>
                          <a:latin typeface="Arial" pitchFamily="34" charset="0"/>
                          <a:ea typeface="Times New Roman" pitchFamily="18" charset="0"/>
                          <a:cs typeface="Arial" pitchFamily="34" charset="0"/>
                        </a:rPr>
                        <a:t>Advocate and invest resources</a:t>
                      </a:r>
                      <a:endParaRPr kumimoji="0" lang="en-US" sz="1600" b="1" i="0" u="none" strike="noStrike" cap="none" normalizeH="0" baseline="0" dirty="0" smtClean="0">
                        <a:ln>
                          <a:noFill/>
                        </a:ln>
                        <a:solidFill>
                          <a:srgbClr val="3399CC"/>
                        </a:solidFill>
                        <a:effectLst/>
                        <a:latin typeface="Arial" pitchFamily="34" charset="0"/>
                        <a:ea typeface="Times New Roman" pitchFamily="18" charset="0"/>
                        <a:cs typeface="Arial" pitchFamily="34" charset="0"/>
                      </a:endParaRPr>
                    </a:p>
                  </a:txBody>
                  <a:tcPr marL="97500" marR="97500" marT="46800" marB="46800" anchor="ctr" horzOverflow="overflow">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r>
              <a:tr h="1111103">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en-GB" sz="24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Low</a:t>
                      </a:r>
                    </a:p>
                  </a:txBody>
                  <a:tcPr marL="97500" marR="97500" marT="46800" marB="46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en-GB" sz="1600" b="1" i="0" u="none" strike="noStrike" cap="none" normalizeH="0" baseline="0" dirty="0" smtClean="0">
                          <a:ln>
                            <a:noFill/>
                          </a:ln>
                          <a:solidFill>
                            <a:srgbClr val="CC3300"/>
                          </a:solidFill>
                          <a:effectLst/>
                          <a:latin typeface="Arial" pitchFamily="34" charset="0"/>
                          <a:ea typeface="Times New Roman" pitchFamily="18" charset="0"/>
                          <a:cs typeface="Arial" pitchFamily="34" charset="0"/>
                        </a:rPr>
                        <a:t>Improve to acceptable standard</a:t>
                      </a:r>
                      <a:endParaRPr kumimoji="0" lang="en-US" sz="1600" b="1" i="0" u="none" strike="noStrike" cap="none" normalizeH="0" baseline="0" dirty="0" smtClean="0">
                        <a:ln>
                          <a:noFill/>
                        </a:ln>
                        <a:solidFill>
                          <a:srgbClr val="CC3300"/>
                        </a:solidFill>
                        <a:effectLst/>
                        <a:latin typeface="Arial" pitchFamily="34" charset="0"/>
                        <a:ea typeface="Times New Roman" pitchFamily="18" charset="0"/>
                        <a:cs typeface="Arial" pitchFamily="34" charset="0"/>
                      </a:endParaRPr>
                    </a:p>
                  </a:txBody>
                  <a:tcPr marL="97500" marR="97500" marT="46800" marB="46800"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en-GB" sz="1600" b="1" i="0" u="none" strike="noStrike" cap="none" normalizeH="0" baseline="0" dirty="0" smtClean="0">
                          <a:ln>
                            <a:noFill/>
                          </a:ln>
                          <a:solidFill>
                            <a:srgbClr val="33CC33"/>
                          </a:solidFill>
                          <a:effectLst/>
                          <a:latin typeface="Arial" pitchFamily="34" charset="0"/>
                          <a:ea typeface="Times New Roman" pitchFamily="18" charset="0"/>
                          <a:cs typeface="Arial" pitchFamily="34" charset="0"/>
                        </a:rPr>
                        <a:t>Maintain but don’t over invest</a:t>
                      </a:r>
                    </a:p>
                  </a:txBody>
                  <a:tcPr marL="97500" marR="975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en-GB" sz="1600" b="1" i="0" u="none" strike="noStrike" cap="none" normalizeH="0" baseline="0" dirty="0" smtClean="0">
                          <a:ln>
                            <a:noFill/>
                          </a:ln>
                          <a:solidFill>
                            <a:srgbClr val="3399CC"/>
                          </a:solidFill>
                          <a:effectLst/>
                          <a:latin typeface="Arial" pitchFamily="34" charset="0"/>
                          <a:ea typeface="Times New Roman" pitchFamily="18" charset="0"/>
                          <a:cs typeface="Arial" pitchFamily="34" charset="0"/>
                        </a:rPr>
                        <a:t>Advocate where possible but don’t over invest</a:t>
                      </a:r>
                    </a:p>
                  </a:txBody>
                  <a:tcPr marL="97500" marR="97500" marT="46800" marB="46800" anchor="ctr" horzOverflow="overflow">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49182" name="Rectangle 49"/>
          <p:cNvSpPr>
            <a:spLocks noChangeArrowheads="1"/>
          </p:cNvSpPr>
          <p:nvPr/>
        </p:nvSpPr>
        <p:spPr bwMode="auto">
          <a:xfrm>
            <a:off x="447675" y="115888"/>
            <a:ext cx="9401175" cy="406400"/>
          </a:xfrm>
          <a:prstGeom prst="rect">
            <a:avLst/>
          </a:prstGeom>
          <a:noFill/>
          <a:ln w="9525">
            <a:noFill/>
            <a:miter lim="800000"/>
            <a:headEnd/>
            <a:tailEnd/>
          </a:ln>
        </p:spPr>
        <p:txBody>
          <a:bodyPr lIns="0" tIns="0" rIns="0" bIns="0">
            <a:spAutoFit/>
          </a:bodyPr>
          <a:lstStyle/>
          <a:p>
            <a:pPr algn="l" defTabSz="960438" eaLnBrk="0" hangingPunct="0">
              <a:lnSpc>
                <a:spcPts val="3200"/>
              </a:lnSpc>
            </a:pPr>
            <a:r>
              <a:rPr lang="en-US" sz="2800" b="0">
                <a:ea typeface="PMingLiU" pitchFamily="18" charset="-120"/>
              </a:rPr>
              <a:t>Decision Matrix</a:t>
            </a:r>
          </a:p>
        </p:txBody>
      </p:sp>
      <p:sp>
        <p:nvSpPr>
          <p:cNvPr id="49183" name="Content Placeholder 2"/>
          <p:cNvSpPr>
            <a:spLocks noGrp="1"/>
          </p:cNvSpPr>
          <p:nvPr>
            <p:ph idx="1"/>
          </p:nvPr>
        </p:nvSpPr>
        <p:spPr bwMode="auto">
          <a:xfrm>
            <a:off x="495300" y="838200"/>
            <a:ext cx="8915400" cy="990600"/>
          </a:xfrm>
          <a:noFill/>
          <a:ln>
            <a:miter lim="800000"/>
            <a:headEnd/>
            <a:tailEnd/>
          </a:ln>
        </p:spPr>
        <p:txBody>
          <a:bodyPr vert="horz" wrap="square" lIns="91440" tIns="45720" rIns="91440" bIns="45720" numCol="1" anchor="t" anchorCtr="0" compatLnSpc="1">
            <a:prstTxWarp prst="textNoShape">
              <a:avLst/>
            </a:prstTxWarp>
          </a:bodyPr>
          <a:lstStyle/>
          <a:p>
            <a:pPr algn="just">
              <a:spcBef>
                <a:spcPct val="0"/>
              </a:spcBef>
              <a:spcAft>
                <a:spcPts val="600"/>
              </a:spcAft>
              <a:buClr>
                <a:srgbClr val="C00000"/>
              </a:buClr>
            </a:pPr>
            <a:r>
              <a:rPr lang="en-US" sz="1600" smtClean="0">
                <a:ea typeface="MS PGothic" pitchFamily="34" charset="-128"/>
              </a:rPr>
              <a:t>Based on the two dimensions, each activity (as well as Intervention area) can be examined to determine what the best recommendation for future action should be. </a:t>
            </a:r>
          </a:p>
          <a:p>
            <a:pPr algn="just">
              <a:spcBef>
                <a:spcPct val="0"/>
              </a:spcBef>
              <a:spcAft>
                <a:spcPts val="600"/>
              </a:spcAft>
              <a:buClr>
                <a:srgbClr val="C00000"/>
              </a:buClr>
            </a:pPr>
            <a:r>
              <a:rPr lang="en-US" sz="1600" smtClean="0">
                <a:ea typeface="MS PGothic" pitchFamily="34" charset="-128"/>
              </a:rPr>
              <a:t>The decision matrix feeds straight into the programme strategy and it is particularly important to look at the first row to determine key improvement areas as well as positive strengths for which further investment may be warranted.</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54"/>
          <p:cNvGraphicFramePr>
            <a:graphicFrameLocks noGrp="1"/>
          </p:cNvGraphicFramePr>
          <p:nvPr/>
        </p:nvGraphicFramePr>
        <p:xfrm>
          <a:off x="2227263" y="1828800"/>
          <a:ext cx="6563430" cy="4286280"/>
        </p:xfrm>
        <a:graphic>
          <a:graphicData uri="http://schemas.openxmlformats.org/drawingml/2006/table">
            <a:tbl>
              <a:tblPr/>
              <a:tblGrid>
                <a:gridCol w="2152133"/>
                <a:gridCol w="2125585"/>
                <a:gridCol w="2285712"/>
              </a:tblGrid>
              <a:tr h="381924">
                <a:tc gridSpan="3">
                  <a:txBody>
                    <a:bodyPr/>
                    <a:lstStyle/>
                    <a:p>
                      <a:pPr marL="0" marR="0" lvl="0" indent="0" algn="ctr" defTabSz="914400" rtl="0" eaLnBrk="1" fontAlgn="base" latinLnBrk="0" hangingPunct="1">
                        <a:lnSpc>
                          <a:spcPts val="1700"/>
                        </a:lnSpc>
                        <a:spcBef>
                          <a:spcPts val="17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Training Performance</a:t>
                      </a:r>
                      <a:endParaRPr kumimoji="0" lang="th-TH"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marL="97500" marR="97500" marT="46800" marB="46800" anchor="ctr" horzOverflow="overflow">
                    <a:lnL w="28575"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ts val="1700"/>
                        </a:lnSpc>
                        <a:spcBef>
                          <a:spcPts val="1700"/>
                        </a:spcBef>
                        <a:spcAft>
                          <a:spcPct val="0"/>
                        </a:spcAft>
                        <a:buClrTx/>
                        <a:buSzTx/>
                        <a:buFontTx/>
                        <a:buNone/>
                        <a:tabLst/>
                      </a:pPr>
                      <a:endParaRPr kumimoji="0" lang="th-TH"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ts val="1700"/>
                        </a:lnSpc>
                        <a:spcBef>
                          <a:spcPts val="1700"/>
                        </a:spcBef>
                        <a:spcAft>
                          <a:spcPct val="0"/>
                        </a:spcAft>
                        <a:buClrTx/>
                        <a:buSzTx/>
                        <a:buFontTx/>
                        <a:buNone/>
                        <a:tabLst/>
                      </a:pPr>
                      <a:endParaRPr kumimoji="0" lang="th-TH" sz="16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352">
                <a:tc>
                  <a:txBody>
                    <a:bodyPr/>
                    <a:lstStyle/>
                    <a:p>
                      <a:pPr marL="0" marR="0" lvl="0" indent="0" algn="ctr" defTabSz="914400" rtl="0" eaLnBrk="1" fontAlgn="base" latinLnBrk="0" hangingPunct="1">
                        <a:lnSpc>
                          <a:spcPts val="1700"/>
                        </a:lnSpc>
                        <a:spcBef>
                          <a:spcPts val="1700"/>
                        </a:spcBef>
                        <a:spcAft>
                          <a:spcPct val="0"/>
                        </a:spcAft>
                        <a:buClrTx/>
                        <a:buSzTx/>
                        <a:buFontTx/>
                        <a:buNone/>
                        <a:tabLst/>
                      </a:pPr>
                      <a:r>
                        <a:rPr kumimoji="0" lang="en-GB" sz="1600" b="1" i="1" u="none" strike="noStrike" cap="none" normalizeH="0" baseline="0" dirty="0" smtClean="0">
                          <a:ln>
                            <a:noFill/>
                          </a:ln>
                          <a:solidFill>
                            <a:schemeClr val="bg1"/>
                          </a:solidFill>
                          <a:effectLst/>
                          <a:latin typeface="Arial" pitchFamily="34" charset="0"/>
                          <a:ea typeface="Times New Roman" pitchFamily="18" charset="0"/>
                          <a:cs typeface="Arial" pitchFamily="34" charset="0"/>
                        </a:rPr>
                        <a:t>Below average</a:t>
                      </a:r>
                      <a:endParaRPr kumimoji="0" lang="en-GB" sz="16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txBody>
                  <a:tcPr marL="97500" marR="97500" marT="46800" marB="46800" anchor="ctr" horzOverflow="overflow">
                    <a:lnL w="254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ctr" defTabSz="914400" rtl="0" eaLnBrk="1" fontAlgn="base" latinLnBrk="0" hangingPunct="1">
                        <a:lnSpc>
                          <a:spcPts val="1700"/>
                        </a:lnSpc>
                        <a:spcBef>
                          <a:spcPts val="1700"/>
                        </a:spcBef>
                        <a:spcAft>
                          <a:spcPct val="0"/>
                        </a:spcAft>
                        <a:buClrTx/>
                        <a:buSzTx/>
                        <a:buFontTx/>
                        <a:buNone/>
                        <a:tabLst/>
                      </a:pPr>
                      <a:r>
                        <a:rPr kumimoji="0" lang="en-GB" sz="1600" b="1" i="1" u="none" strike="noStrike" cap="none" normalizeH="0" baseline="0" dirty="0" smtClean="0">
                          <a:ln>
                            <a:noFill/>
                          </a:ln>
                          <a:solidFill>
                            <a:schemeClr val="bg1"/>
                          </a:solidFill>
                          <a:effectLst/>
                          <a:latin typeface="Arial" pitchFamily="34" charset="0"/>
                          <a:ea typeface="Times New Roman" pitchFamily="18" charset="0"/>
                          <a:cs typeface="Arial" pitchFamily="34" charset="0"/>
                        </a:rPr>
                        <a:t>Average</a:t>
                      </a:r>
                      <a:endParaRPr kumimoji="0" lang="en-GB" sz="16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CC33"/>
                    </a:solidFill>
                  </a:tcPr>
                </a:tc>
                <a:tc>
                  <a:txBody>
                    <a:bodyPr/>
                    <a:lstStyle/>
                    <a:p>
                      <a:pPr marL="0" marR="0" lvl="0" indent="0" algn="ctr" defTabSz="914400" rtl="0" eaLnBrk="1" fontAlgn="base" latinLnBrk="0" hangingPunct="1">
                        <a:lnSpc>
                          <a:spcPts val="1700"/>
                        </a:lnSpc>
                        <a:spcBef>
                          <a:spcPts val="1700"/>
                        </a:spcBef>
                        <a:spcAft>
                          <a:spcPct val="0"/>
                        </a:spcAft>
                        <a:buClrTx/>
                        <a:buSzTx/>
                        <a:buFontTx/>
                        <a:buNone/>
                        <a:tabLst/>
                      </a:pPr>
                      <a:r>
                        <a:rPr kumimoji="0" lang="en-GB" sz="1600" b="1" i="1" u="none" strike="noStrike" cap="none" normalizeH="0" baseline="0" dirty="0" smtClean="0">
                          <a:ln>
                            <a:noFill/>
                          </a:ln>
                          <a:solidFill>
                            <a:schemeClr val="bg1"/>
                          </a:solidFill>
                          <a:effectLst/>
                          <a:latin typeface="Arial" pitchFamily="34" charset="0"/>
                          <a:ea typeface="Times New Roman" pitchFamily="18" charset="0"/>
                          <a:cs typeface="Arial" pitchFamily="34" charset="0"/>
                        </a:rPr>
                        <a:t>Above average</a:t>
                      </a:r>
                      <a:endParaRPr kumimoji="0" lang="en-GB" sz="16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txBody>
                  <a:tcPr marL="97500" marR="97500" marT="46800" marB="46800"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99CC"/>
                    </a:solidFill>
                  </a:tcPr>
                </a:tc>
              </a:tr>
              <a:tr h="1630574">
                <a:tc>
                  <a:txBody>
                    <a:bodyPr/>
                    <a:lstStyle/>
                    <a:p>
                      <a:pPr marL="0" marR="0" lvl="0" indent="0" algn="ctr" defTabSz="914400" rtl="0" eaLnBrk="1" fontAlgn="base" latinLnBrk="0" hangingPunct="1">
                        <a:lnSpc>
                          <a:spcPts val="1700"/>
                        </a:lnSpc>
                        <a:spcBef>
                          <a:spcPct val="0"/>
                        </a:spcBef>
                        <a:spcAft>
                          <a:spcPct val="0"/>
                        </a:spcAft>
                        <a:buClrTx/>
                        <a:buSzTx/>
                        <a:buFontTx/>
                        <a:buNone/>
                        <a:tabLst>
                          <a:tab pos="254000" algn="l"/>
                          <a:tab pos="355600" algn="l"/>
                          <a:tab pos="9605963" algn="r"/>
                        </a:tabLst>
                      </a:pPr>
                      <a:endParaRPr kumimoji="0" lang="en-US" sz="1600" b="0" i="0" u="none" strike="noStrike" cap="none" normalizeH="0" baseline="0" dirty="0" smtClean="0">
                        <a:ln>
                          <a:noFill/>
                        </a:ln>
                        <a:solidFill>
                          <a:srgbClr val="CC3300"/>
                        </a:solidFill>
                        <a:effectLst/>
                        <a:latin typeface="Arial" pitchFamily="34" charset="0"/>
                        <a:ea typeface="Times New Roman" pitchFamily="18" charset="0"/>
                        <a:cs typeface="Arial" pitchFamily="34" charset="0"/>
                      </a:endParaRPr>
                    </a:p>
                  </a:txBody>
                  <a:tcPr marL="97500" marR="97500" marT="46800" marB="46800" anchor="ctr" horzOverflow="overflow">
                    <a:lnL w="25400" cap="flat" cmpd="sng" algn="ctr">
                      <a:solidFill>
                        <a:srgbClr val="000000"/>
                      </a:solid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ts val="1700"/>
                        </a:lnSpc>
                        <a:spcBef>
                          <a:spcPct val="0"/>
                        </a:spcBef>
                        <a:spcAft>
                          <a:spcPct val="0"/>
                        </a:spcAft>
                        <a:buClrTx/>
                        <a:buSzTx/>
                        <a:buFontTx/>
                        <a:buNone/>
                        <a:tabLst/>
                      </a:pPr>
                      <a:endParaRPr kumimoji="0" lang="en-GB" sz="1600" b="0" i="0" u="none" strike="noStrike" cap="none" normalizeH="0" baseline="0" dirty="0" smtClean="0">
                        <a:ln>
                          <a:noFill/>
                        </a:ln>
                        <a:solidFill>
                          <a:srgbClr val="33CC33"/>
                        </a:solidFill>
                        <a:effectLst/>
                        <a:latin typeface="Arial" pitchFamily="34" charset="0"/>
                        <a:ea typeface="Times New Roman" pitchFamily="18" charset="0"/>
                        <a:cs typeface="Arial" pitchFamily="34" charset="0"/>
                      </a:endParaRPr>
                    </a:p>
                  </a:txBody>
                  <a:tcPr marL="97500" marR="97500" marT="46800" marB="46800"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ts val="1700"/>
                        </a:lnSpc>
                        <a:spcBef>
                          <a:spcPct val="0"/>
                        </a:spcBef>
                        <a:spcAft>
                          <a:spcPct val="0"/>
                        </a:spcAft>
                        <a:buClrTx/>
                        <a:buSzTx/>
                        <a:buFontTx/>
                        <a:buNone/>
                        <a:tabLst/>
                      </a:pPr>
                      <a:endParaRPr kumimoji="0" lang="en-US" sz="1600" b="0" i="0" u="none" strike="noStrike" cap="none" normalizeH="0" baseline="0" dirty="0" smtClean="0">
                        <a:ln>
                          <a:noFill/>
                        </a:ln>
                        <a:solidFill>
                          <a:srgbClr val="3399CC"/>
                        </a:solidFill>
                        <a:effectLst/>
                        <a:latin typeface="Arial" pitchFamily="34" charset="0"/>
                        <a:ea typeface="Times New Roman" pitchFamily="18" charset="0"/>
                        <a:cs typeface="Arial" pitchFamily="34" charset="0"/>
                      </a:endParaRPr>
                    </a:p>
                  </a:txBody>
                  <a:tcPr marL="97500" marR="97500" marT="46800" marB="46800" anchor="ctr" horzOverflow="overflow">
                    <a:lnL w="3175"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a:noFill/>
                    </a:lnTlToBr>
                    <a:lnBlToTr>
                      <a:noFill/>
                    </a:lnBlToTr>
                    <a:solidFill>
                      <a:srgbClr val="CCCCFF"/>
                    </a:solidFill>
                  </a:tcPr>
                </a:tc>
              </a:tr>
              <a:tr h="1867430">
                <a:tc>
                  <a:txBody>
                    <a:bodyPr/>
                    <a:lstStyle/>
                    <a:p>
                      <a:pPr marL="0" marR="0" lvl="0" indent="0" algn="ctr" defTabSz="914400" rtl="0" eaLnBrk="1" fontAlgn="base" latinLnBrk="0" hangingPunct="1">
                        <a:lnSpc>
                          <a:spcPts val="1700"/>
                        </a:lnSpc>
                        <a:spcBef>
                          <a:spcPct val="0"/>
                        </a:spcBef>
                        <a:spcAft>
                          <a:spcPct val="0"/>
                        </a:spcAft>
                        <a:buClrTx/>
                        <a:buSzTx/>
                        <a:buFontTx/>
                        <a:buNone/>
                        <a:tabLst/>
                      </a:pPr>
                      <a:endParaRPr kumimoji="0" lang="en-US" sz="1600" b="0" i="0" u="none" strike="noStrike" cap="none" normalizeH="0" baseline="0" dirty="0" smtClean="0">
                        <a:ln>
                          <a:noFill/>
                        </a:ln>
                        <a:solidFill>
                          <a:srgbClr val="CC3300"/>
                        </a:solidFill>
                        <a:effectLst/>
                        <a:latin typeface="Arial" pitchFamily="34" charset="0"/>
                        <a:ea typeface="Times New Roman" pitchFamily="18" charset="0"/>
                        <a:cs typeface="Arial" pitchFamily="34" charset="0"/>
                      </a:endParaRPr>
                    </a:p>
                  </a:txBody>
                  <a:tcPr marL="97500" marR="97500" marT="46800" marB="46800" anchor="ctr" horzOverflow="overflow">
                    <a:lnL w="25400" cap="flat" cmpd="sng" algn="ctr">
                      <a:solidFill>
                        <a:srgbClr val="000000"/>
                      </a:solid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ts val="1700"/>
                        </a:lnSpc>
                        <a:spcBef>
                          <a:spcPct val="0"/>
                        </a:spcBef>
                        <a:spcAft>
                          <a:spcPct val="0"/>
                        </a:spcAft>
                        <a:buClrTx/>
                        <a:buSzTx/>
                        <a:buFontTx/>
                        <a:buNone/>
                        <a:tabLst/>
                      </a:pPr>
                      <a:endParaRPr kumimoji="0" lang="en-GB" sz="1600" b="0" i="0" u="none" strike="noStrike" cap="none" normalizeH="0" baseline="0" dirty="0" smtClean="0">
                        <a:ln>
                          <a:noFill/>
                        </a:ln>
                        <a:solidFill>
                          <a:srgbClr val="33CC33"/>
                        </a:solidFill>
                        <a:effectLst/>
                        <a:latin typeface="Arial" pitchFamily="34" charset="0"/>
                        <a:ea typeface="Times New Roman" pitchFamily="18" charset="0"/>
                        <a:cs typeface="Arial" pitchFamily="34" charset="0"/>
                      </a:endParaRPr>
                    </a:p>
                  </a:txBody>
                  <a:tcPr marL="97500" marR="97500" marT="46800" marB="46800"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ts val="1700"/>
                        </a:lnSpc>
                        <a:spcBef>
                          <a:spcPct val="0"/>
                        </a:spcBef>
                        <a:spcAft>
                          <a:spcPct val="0"/>
                        </a:spcAft>
                        <a:buClrTx/>
                        <a:buSzTx/>
                        <a:buFontTx/>
                        <a:buNone/>
                        <a:tabLst/>
                      </a:pPr>
                      <a:endParaRPr kumimoji="0" lang="en-GB" sz="1600" b="0" i="0" u="none" strike="noStrike" cap="none" normalizeH="0" baseline="0" dirty="0" smtClean="0">
                        <a:ln>
                          <a:noFill/>
                        </a:ln>
                        <a:solidFill>
                          <a:srgbClr val="3399CC"/>
                        </a:solidFill>
                        <a:effectLst/>
                        <a:latin typeface="Arial" pitchFamily="34" charset="0"/>
                        <a:ea typeface="Times New Roman" pitchFamily="18" charset="0"/>
                        <a:cs typeface="Arial" pitchFamily="34" charset="0"/>
                      </a:endParaRPr>
                    </a:p>
                  </a:txBody>
                  <a:tcPr marL="97500" marR="97500" marT="46800" marB="46800" anchor="ctr" horzOverflow="overflow">
                    <a:lnL w="3175"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CCCCFF"/>
                    </a:solidFill>
                  </a:tcPr>
                </a:tc>
              </a:tr>
            </a:tbl>
          </a:graphicData>
        </a:graphic>
      </p:graphicFrame>
      <p:sp>
        <p:nvSpPr>
          <p:cNvPr id="50198" name="TextBox 4"/>
          <p:cNvSpPr txBox="1">
            <a:spLocks noChangeArrowheads="1"/>
          </p:cNvSpPr>
          <p:nvPr/>
        </p:nvSpPr>
        <p:spPr bwMode="auto">
          <a:xfrm>
            <a:off x="701088" y="3186113"/>
            <a:ext cx="1237839" cy="523220"/>
          </a:xfrm>
          <a:prstGeom prst="rect">
            <a:avLst/>
          </a:prstGeom>
          <a:noFill/>
          <a:ln w="9525">
            <a:noFill/>
            <a:miter lim="800000"/>
            <a:headEnd/>
            <a:tailEnd/>
          </a:ln>
        </p:spPr>
        <p:txBody>
          <a:bodyPr wrap="none">
            <a:spAutoFit/>
          </a:bodyPr>
          <a:lstStyle/>
          <a:p>
            <a:r>
              <a:rPr lang="en-GB" sz="1400" dirty="0"/>
              <a:t>High</a:t>
            </a:r>
          </a:p>
          <a:p>
            <a:r>
              <a:rPr lang="en-GB" sz="1400" dirty="0"/>
              <a:t>Impact Zone</a:t>
            </a:r>
          </a:p>
        </p:txBody>
      </p:sp>
      <p:sp>
        <p:nvSpPr>
          <p:cNvPr id="50199" name="TextBox 5"/>
          <p:cNvSpPr txBox="1">
            <a:spLocks noChangeArrowheads="1"/>
          </p:cNvSpPr>
          <p:nvPr/>
        </p:nvSpPr>
        <p:spPr bwMode="auto">
          <a:xfrm>
            <a:off x="701088" y="4829175"/>
            <a:ext cx="1237839" cy="523220"/>
          </a:xfrm>
          <a:prstGeom prst="rect">
            <a:avLst/>
          </a:prstGeom>
          <a:noFill/>
          <a:ln w="9525">
            <a:noFill/>
            <a:miter lim="800000"/>
            <a:headEnd/>
            <a:tailEnd/>
          </a:ln>
        </p:spPr>
        <p:txBody>
          <a:bodyPr wrap="none">
            <a:spAutoFit/>
          </a:bodyPr>
          <a:lstStyle/>
          <a:p>
            <a:r>
              <a:rPr lang="en-GB" sz="1400"/>
              <a:t>Low</a:t>
            </a:r>
          </a:p>
          <a:p>
            <a:r>
              <a:rPr lang="en-GB" sz="1400"/>
              <a:t>Impact Zone</a:t>
            </a:r>
          </a:p>
        </p:txBody>
      </p:sp>
      <p:sp>
        <p:nvSpPr>
          <p:cNvPr id="50200" name="TextBox 9"/>
          <p:cNvSpPr txBox="1">
            <a:spLocks noChangeArrowheads="1"/>
          </p:cNvSpPr>
          <p:nvPr/>
        </p:nvSpPr>
        <p:spPr bwMode="auto">
          <a:xfrm>
            <a:off x="5961112" y="4437112"/>
            <a:ext cx="982662" cy="338138"/>
          </a:xfrm>
          <a:prstGeom prst="rect">
            <a:avLst/>
          </a:prstGeom>
          <a:noFill/>
          <a:ln w="9525">
            <a:solidFill>
              <a:schemeClr val="tx1"/>
            </a:solidFill>
            <a:prstDash val="dash"/>
            <a:miter lim="800000"/>
            <a:headEnd/>
            <a:tailEnd/>
          </a:ln>
        </p:spPr>
        <p:txBody>
          <a:bodyPr wrap="none">
            <a:spAutoFit/>
          </a:bodyPr>
          <a:lstStyle/>
          <a:p>
            <a:r>
              <a:rPr lang="en-GB" sz="1600" dirty="0"/>
              <a:t>Trainers</a:t>
            </a:r>
          </a:p>
        </p:txBody>
      </p:sp>
      <p:sp>
        <p:nvSpPr>
          <p:cNvPr id="50201" name="TextBox 13"/>
          <p:cNvSpPr txBox="1">
            <a:spLocks noChangeArrowheads="1"/>
          </p:cNvSpPr>
          <p:nvPr/>
        </p:nvSpPr>
        <p:spPr bwMode="auto">
          <a:xfrm>
            <a:off x="7473280" y="3933056"/>
            <a:ext cx="1071563" cy="584200"/>
          </a:xfrm>
          <a:prstGeom prst="rect">
            <a:avLst/>
          </a:prstGeom>
          <a:noFill/>
          <a:ln w="9525">
            <a:solidFill>
              <a:schemeClr val="tx1"/>
            </a:solidFill>
            <a:prstDash val="dash"/>
            <a:miter lim="800000"/>
            <a:headEnd/>
            <a:tailEnd/>
          </a:ln>
        </p:spPr>
        <p:txBody>
          <a:bodyPr wrap="none">
            <a:spAutoFit/>
          </a:bodyPr>
          <a:lstStyle/>
          <a:p>
            <a:r>
              <a:rPr lang="en-GB" sz="1600" dirty="0"/>
              <a:t>Training </a:t>
            </a:r>
          </a:p>
          <a:p>
            <a:r>
              <a:rPr lang="en-GB" sz="1600" dirty="0"/>
              <a:t>Materials</a:t>
            </a:r>
          </a:p>
        </p:txBody>
      </p:sp>
      <p:sp>
        <p:nvSpPr>
          <p:cNvPr id="50202" name="TextBox 14"/>
          <p:cNvSpPr txBox="1">
            <a:spLocks noChangeArrowheads="1"/>
          </p:cNvSpPr>
          <p:nvPr/>
        </p:nvSpPr>
        <p:spPr bwMode="auto">
          <a:xfrm>
            <a:off x="4736976" y="2996952"/>
            <a:ext cx="1734770" cy="584775"/>
          </a:xfrm>
          <a:prstGeom prst="rect">
            <a:avLst/>
          </a:prstGeom>
          <a:noFill/>
          <a:ln w="9525">
            <a:solidFill>
              <a:schemeClr val="tx1"/>
            </a:solidFill>
            <a:prstDash val="dash"/>
            <a:miter lim="800000"/>
            <a:headEnd/>
            <a:tailEnd/>
          </a:ln>
        </p:spPr>
        <p:txBody>
          <a:bodyPr wrap="none">
            <a:spAutoFit/>
          </a:bodyPr>
          <a:lstStyle/>
          <a:p>
            <a:r>
              <a:rPr lang="en-GB" sz="1600" dirty="0" smtClean="0"/>
              <a:t>Content</a:t>
            </a:r>
          </a:p>
          <a:p>
            <a:r>
              <a:rPr lang="en-GB" sz="1600" dirty="0" smtClean="0"/>
              <a:t>Communication</a:t>
            </a:r>
            <a:endParaRPr lang="en-GB" sz="1600" dirty="0"/>
          </a:p>
        </p:txBody>
      </p:sp>
      <p:sp>
        <p:nvSpPr>
          <p:cNvPr id="50203" name="TextBox 16"/>
          <p:cNvSpPr txBox="1">
            <a:spLocks noChangeArrowheads="1"/>
          </p:cNvSpPr>
          <p:nvPr/>
        </p:nvSpPr>
        <p:spPr bwMode="auto">
          <a:xfrm>
            <a:off x="4808984" y="3810942"/>
            <a:ext cx="1325562" cy="338138"/>
          </a:xfrm>
          <a:prstGeom prst="rect">
            <a:avLst/>
          </a:prstGeom>
          <a:noFill/>
          <a:ln w="9525">
            <a:solidFill>
              <a:schemeClr val="tx1"/>
            </a:solidFill>
            <a:prstDash val="dash"/>
            <a:miter lim="800000"/>
            <a:headEnd/>
            <a:tailEnd/>
          </a:ln>
        </p:spPr>
        <p:txBody>
          <a:bodyPr wrap="none">
            <a:spAutoFit/>
          </a:bodyPr>
          <a:lstStyle/>
          <a:p>
            <a:r>
              <a:rPr lang="en-GB" sz="1600"/>
              <a:t>Preparation</a:t>
            </a:r>
          </a:p>
        </p:txBody>
      </p:sp>
      <p:sp>
        <p:nvSpPr>
          <p:cNvPr id="50204" name="TextBox 17"/>
          <p:cNvSpPr txBox="1">
            <a:spLocks noChangeArrowheads="1"/>
          </p:cNvSpPr>
          <p:nvPr/>
        </p:nvSpPr>
        <p:spPr bwMode="auto">
          <a:xfrm>
            <a:off x="3584848" y="3212976"/>
            <a:ext cx="1072731" cy="584775"/>
          </a:xfrm>
          <a:prstGeom prst="rect">
            <a:avLst/>
          </a:prstGeom>
          <a:noFill/>
          <a:ln w="9525">
            <a:solidFill>
              <a:schemeClr val="tx1"/>
            </a:solidFill>
            <a:prstDash val="dash"/>
            <a:miter lim="800000"/>
            <a:headEnd/>
            <a:tailEnd/>
          </a:ln>
        </p:spPr>
        <p:txBody>
          <a:bodyPr wrap="none">
            <a:spAutoFit/>
          </a:bodyPr>
          <a:lstStyle/>
          <a:p>
            <a:r>
              <a:rPr lang="en-GB" sz="1600" dirty="0" smtClean="0"/>
              <a:t>Content</a:t>
            </a:r>
          </a:p>
          <a:p>
            <a:r>
              <a:rPr lang="en-GB" sz="1600" dirty="0" smtClean="0"/>
              <a:t>Diseases</a:t>
            </a:r>
            <a:endParaRPr lang="en-GB" sz="1600" dirty="0"/>
          </a:p>
        </p:txBody>
      </p:sp>
      <p:cxnSp>
        <p:nvCxnSpPr>
          <p:cNvPr id="50205" name="Straight Connector 25"/>
          <p:cNvCxnSpPr>
            <a:cxnSpLocks noChangeShapeType="1"/>
          </p:cNvCxnSpPr>
          <p:nvPr/>
        </p:nvCxnSpPr>
        <p:spPr bwMode="auto">
          <a:xfrm>
            <a:off x="2228850" y="4200525"/>
            <a:ext cx="6578600" cy="0"/>
          </a:xfrm>
          <a:prstGeom prst="line">
            <a:avLst/>
          </a:prstGeom>
          <a:noFill/>
          <a:ln w="12700" algn="ctr">
            <a:solidFill>
              <a:schemeClr val="folHlink"/>
            </a:solidFill>
            <a:prstDash val="dash"/>
            <a:round/>
            <a:headEnd/>
            <a:tailEnd/>
          </a:ln>
        </p:spPr>
      </p:cxnSp>
      <p:sp>
        <p:nvSpPr>
          <p:cNvPr id="50206" name="Title 1"/>
          <p:cNvSpPr>
            <a:spLocks noGrp="1"/>
          </p:cNvSpPr>
          <p:nvPr>
            <p:ph type="title"/>
          </p:nvPr>
        </p:nvSpPr>
        <p:spPr bwMode="auto">
          <a:xfrm>
            <a:off x="495300" y="0"/>
            <a:ext cx="8915400" cy="715963"/>
          </a:xfrm>
          <a:noFill/>
          <a:ln>
            <a:miter lim="800000"/>
            <a:headEnd/>
            <a:tailEnd/>
          </a:ln>
        </p:spPr>
        <p:txBody>
          <a:bodyPr vert="horz" wrap="square" lIns="91440" tIns="45720" rIns="91440" bIns="45720" numCol="1" anchor="t" anchorCtr="0" compatLnSpc="1">
            <a:prstTxWarp prst="textNoShape">
              <a:avLst/>
            </a:prstTxWarp>
          </a:bodyPr>
          <a:lstStyle/>
          <a:p>
            <a:r>
              <a:rPr lang="en-GB" smtClean="0"/>
              <a:t>Overall Training Impact</a:t>
            </a:r>
            <a:endParaRPr lang="en-GB" smtClean="0">
              <a:solidFill>
                <a:srgbClr val="C00000"/>
              </a:solidFill>
            </a:endParaRPr>
          </a:p>
        </p:txBody>
      </p:sp>
      <p:sp>
        <p:nvSpPr>
          <p:cNvPr id="50207" name="Content Placeholder 2"/>
          <p:cNvSpPr>
            <a:spLocks noGrp="1"/>
          </p:cNvSpPr>
          <p:nvPr>
            <p:ph idx="1"/>
          </p:nvPr>
        </p:nvSpPr>
        <p:spPr bwMode="auto">
          <a:xfrm>
            <a:off x="495300" y="548680"/>
            <a:ext cx="8915400" cy="1152128"/>
          </a:xfrm>
          <a:noFill/>
          <a:ln>
            <a:miter lim="800000"/>
            <a:headEnd/>
            <a:tailEnd/>
          </a:ln>
        </p:spPr>
        <p:txBody>
          <a:bodyPr vert="horz" wrap="square" lIns="91440" tIns="45720" rIns="91440" bIns="45720" numCol="1" anchor="t" anchorCtr="0" compatLnSpc="1">
            <a:prstTxWarp prst="textNoShape">
              <a:avLst/>
            </a:prstTxWarp>
          </a:bodyPr>
          <a:lstStyle/>
          <a:p>
            <a:pPr algn="just">
              <a:spcBef>
                <a:spcPct val="0"/>
              </a:spcBef>
              <a:spcAft>
                <a:spcPts val="600"/>
              </a:spcAft>
              <a:buClr>
                <a:srgbClr val="C00000"/>
              </a:buClr>
            </a:pPr>
            <a:r>
              <a:rPr lang="en-US" dirty="0" smtClean="0"/>
              <a:t>Whilst the trainers and training materials used were given high ratings on average, several aspects on content were lower in relative terms. What is interesting is that ‘ability to implement’ falls in the ‘low impact’ zone with a below average rating. It may be worth while considering to shifting the content to focus a bit more on implementation as this also has been seen as a relatively weaker area in terms of outcomes.</a:t>
            </a:r>
          </a:p>
        </p:txBody>
      </p:sp>
      <p:sp>
        <p:nvSpPr>
          <p:cNvPr id="50208" name="TextBox 14"/>
          <p:cNvSpPr txBox="1">
            <a:spLocks noChangeArrowheads="1"/>
          </p:cNvSpPr>
          <p:nvPr/>
        </p:nvSpPr>
        <p:spPr bwMode="auto">
          <a:xfrm>
            <a:off x="3512840" y="4797152"/>
            <a:ext cx="1209675" cy="584200"/>
          </a:xfrm>
          <a:prstGeom prst="rect">
            <a:avLst/>
          </a:prstGeom>
          <a:noFill/>
          <a:ln w="9525">
            <a:solidFill>
              <a:schemeClr val="tx1"/>
            </a:solidFill>
            <a:prstDash val="dash"/>
            <a:miter lim="800000"/>
            <a:headEnd/>
            <a:tailEnd/>
          </a:ln>
        </p:spPr>
        <p:txBody>
          <a:bodyPr wrap="none">
            <a:spAutoFit/>
          </a:bodyPr>
          <a:lstStyle/>
          <a:p>
            <a:r>
              <a:rPr lang="en-GB" sz="1600" dirty="0"/>
              <a:t>Ability to</a:t>
            </a:r>
          </a:p>
          <a:p>
            <a:r>
              <a:rPr lang="en-GB" sz="1600" dirty="0"/>
              <a:t>Implement</a:t>
            </a:r>
          </a:p>
        </p:txBody>
      </p:sp>
      <p:sp>
        <p:nvSpPr>
          <p:cNvPr id="15" name="Oval 14"/>
          <p:cNvSpPr/>
          <p:nvPr/>
        </p:nvSpPr>
        <p:spPr bwMode="auto">
          <a:xfrm rot="21114687">
            <a:off x="3245301" y="2901134"/>
            <a:ext cx="3816424" cy="932836"/>
          </a:xfrm>
          <a:prstGeom prst="ellipse">
            <a:avLst/>
          </a:prstGeom>
          <a:noFill/>
          <a:ln w="381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000" b="1" i="0" u="none" strike="noStrike" cap="none" normalizeH="0" baseline="0" smtClean="0">
              <a:ln>
                <a:noFill/>
              </a:ln>
              <a:solidFill>
                <a:schemeClr val="tx1"/>
              </a:solidFill>
              <a:effectLst/>
              <a:latin typeface="Arial" pitchFamily="34" charset="0"/>
            </a:endParaRPr>
          </a:p>
        </p:txBody>
      </p:sp>
      <p:sp>
        <p:nvSpPr>
          <p:cNvPr id="16" name="Oval 15"/>
          <p:cNvSpPr/>
          <p:nvPr/>
        </p:nvSpPr>
        <p:spPr bwMode="auto">
          <a:xfrm rot="21114687">
            <a:off x="5410412" y="3908876"/>
            <a:ext cx="3816424" cy="932836"/>
          </a:xfrm>
          <a:prstGeom prst="ellipse">
            <a:avLst/>
          </a:prstGeom>
          <a:noFill/>
          <a:ln w="38100" cap="flat" cmpd="sng" algn="ctr">
            <a:solidFill>
              <a:srgbClr val="00B05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000" b="1" i="0" u="none" strike="noStrike" cap="none" normalizeH="0" baseline="0" smtClean="0">
              <a:ln>
                <a:noFill/>
              </a:ln>
              <a:solidFill>
                <a:schemeClr val="tx1"/>
              </a:solidFill>
              <a:effectLst/>
              <a:latin typeface="Arial" pitchFamily="34" charset="0"/>
            </a:endParaRPr>
          </a:p>
        </p:txBody>
      </p:sp>
      <p:sp>
        <p:nvSpPr>
          <p:cNvPr id="17" name="TextBox 16"/>
          <p:cNvSpPr txBox="1"/>
          <p:nvPr/>
        </p:nvSpPr>
        <p:spPr>
          <a:xfrm>
            <a:off x="7062540" y="2852936"/>
            <a:ext cx="1346844" cy="461665"/>
          </a:xfrm>
          <a:prstGeom prst="rect">
            <a:avLst/>
          </a:prstGeom>
          <a:noFill/>
        </p:spPr>
        <p:txBody>
          <a:bodyPr wrap="none" rtlCol="0">
            <a:spAutoFit/>
          </a:bodyPr>
          <a:lstStyle/>
          <a:p>
            <a:r>
              <a:rPr lang="en-GB" sz="2400" dirty="0" smtClean="0">
                <a:solidFill>
                  <a:srgbClr val="FF0000"/>
                </a:solidFill>
              </a:rPr>
              <a:t>Content</a:t>
            </a:r>
            <a:endParaRPr lang="en-GB" sz="2400" dirty="0">
              <a:solidFill>
                <a:srgbClr val="FF0000"/>
              </a:solidFill>
            </a:endParaRPr>
          </a:p>
        </p:txBody>
      </p:sp>
      <p:sp>
        <p:nvSpPr>
          <p:cNvPr id="18" name="TextBox 17"/>
          <p:cNvSpPr txBox="1"/>
          <p:nvPr/>
        </p:nvSpPr>
        <p:spPr>
          <a:xfrm>
            <a:off x="6969224" y="4941168"/>
            <a:ext cx="1654620" cy="461665"/>
          </a:xfrm>
          <a:prstGeom prst="rect">
            <a:avLst/>
          </a:prstGeom>
          <a:noFill/>
        </p:spPr>
        <p:txBody>
          <a:bodyPr wrap="none" rtlCol="0">
            <a:spAutoFit/>
          </a:bodyPr>
          <a:lstStyle/>
          <a:p>
            <a:r>
              <a:rPr lang="en-GB" sz="2400" dirty="0" smtClean="0">
                <a:solidFill>
                  <a:srgbClr val="00B050"/>
                </a:solidFill>
              </a:rPr>
              <a:t>Execution</a:t>
            </a:r>
            <a:endParaRPr lang="en-GB" sz="2400" dirty="0">
              <a:solidFill>
                <a:srgbClr val="00B050"/>
              </a:solidFill>
            </a:endParaRPr>
          </a:p>
        </p:txBody>
      </p:sp>
      <p:sp>
        <p:nvSpPr>
          <p:cNvPr id="19" name="TextBox 18"/>
          <p:cNvSpPr txBox="1"/>
          <p:nvPr/>
        </p:nvSpPr>
        <p:spPr>
          <a:xfrm>
            <a:off x="1350640" y="6477000"/>
            <a:ext cx="3962400" cy="261610"/>
          </a:xfrm>
          <a:prstGeom prst="rect">
            <a:avLst/>
          </a:prstGeom>
          <a:noFill/>
        </p:spPr>
        <p:txBody>
          <a:bodyPr wrap="square" rtlCol="0">
            <a:spAutoFit/>
          </a:bodyPr>
          <a:lstStyle/>
          <a:p>
            <a:pPr algn="l"/>
            <a:r>
              <a:rPr lang="en-GB" sz="1100" dirty="0" smtClean="0"/>
              <a:t>Base: All respondents, n=272 </a:t>
            </a:r>
            <a:endParaRPr lang="en-GB" sz="11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strVal val="#ppt_w*0.70"/>
                                          </p:val>
                                        </p:tav>
                                        <p:tav tm="100000">
                                          <p:val>
                                            <p:strVal val="#ppt_w"/>
                                          </p:val>
                                        </p:tav>
                                      </p:tavLst>
                                    </p:anim>
                                    <p:anim calcmode="lin" valueType="num">
                                      <p:cBhvr>
                                        <p:cTn id="8" dur="1000" fill="hold"/>
                                        <p:tgtEl>
                                          <p:spTgt spid="17"/>
                                        </p:tgtEl>
                                        <p:attrNameLst>
                                          <p:attrName>ppt_h</p:attrName>
                                        </p:attrNameLst>
                                      </p:cBhvr>
                                      <p:tavLst>
                                        <p:tav tm="0">
                                          <p:val>
                                            <p:strVal val="#ppt_h"/>
                                          </p:val>
                                        </p:tav>
                                        <p:tav tm="100000">
                                          <p:val>
                                            <p:strVal val="#ppt_h"/>
                                          </p:val>
                                        </p:tav>
                                      </p:tavLst>
                                    </p:anim>
                                    <p:animEffect transition="in" filter="fade">
                                      <p:cBhvr>
                                        <p:cTn id="9" dur="1000"/>
                                        <p:tgtEl>
                                          <p:spTgt spid="17"/>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1000" fill="hold"/>
                                        <p:tgtEl>
                                          <p:spTgt spid="15"/>
                                        </p:tgtEl>
                                        <p:attrNameLst>
                                          <p:attrName>ppt_w</p:attrName>
                                        </p:attrNameLst>
                                      </p:cBhvr>
                                      <p:tavLst>
                                        <p:tav tm="0">
                                          <p:val>
                                            <p:strVal val="#ppt_w*0.70"/>
                                          </p:val>
                                        </p:tav>
                                        <p:tav tm="100000">
                                          <p:val>
                                            <p:strVal val="#ppt_w"/>
                                          </p:val>
                                        </p:tav>
                                      </p:tavLst>
                                    </p:anim>
                                    <p:anim calcmode="lin" valueType="num">
                                      <p:cBhvr>
                                        <p:cTn id="13" dur="1000" fill="hold"/>
                                        <p:tgtEl>
                                          <p:spTgt spid="15"/>
                                        </p:tgtEl>
                                        <p:attrNameLst>
                                          <p:attrName>ppt_h</p:attrName>
                                        </p:attrNameLst>
                                      </p:cBhvr>
                                      <p:tavLst>
                                        <p:tav tm="0">
                                          <p:val>
                                            <p:strVal val="#ppt_h"/>
                                          </p:val>
                                        </p:tav>
                                        <p:tav tm="100000">
                                          <p:val>
                                            <p:strVal val="#ppt_h"/>
                                          </p:val>
                                        </p:tav>
                                      </p:tavLst>
                                    </p:anim>
                                    <p:animEffect transition="in" filter="fade">
                                      <p:cBhvr>
                                        <p:cTn id="14" dur="1000"/>
                                        <p:tgtEl>
                                          <p:spTgt spid="15"/>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1000" fill="hold"/>
                                        <p:tgtEl>
                                          <p:spTgt spid="18"/>
                                        </p:tgtEl>
                                        <p:attrNameLst>
                                          <p:attrName>ppt_w</p:attrName>
                                        </p:attrNameLst>
                                      </p:cBhvr>
                                      <p:tavLst>
                                        <p:tav tm="0">
                                          <p:val>
                                            <p:strVal val="#ppt_w*0.70"/>
                                          </p:val>
                                        </p:tav>
                                        <p:tav tm="100000">
                                          <p:val>
                                            <p:strVal val="#ppt_w"/>
                                          </p:val>
                                        </p:tav>
                                      </p:tavLst>
                                    </p:anim>
                                    <p:anim calcmode="lin" valueType="num">
                                      <p:cBhvr>
                                        <p:cTn id="20" dur="1000" fill="hold"/>
                                        <p:tgtEl>
                                          <p:spTgt spid="18"/>
                                        </p:tgtEl>
                                        <p:attrNameLst>
                                          <p:attrName>ppt_h</p:attrName>
                                        </p:attrNameLst>
                                      </p:cBhvr>
                                      <p:tavLst>
                                        <p:tav tm="0">
                                          <p:val>
                                            <p:strVal val="#ppt_h"/>
                                          </p:val>
                                        </p:tav>
                                        <p:tav tm="100000">
                                          <p:val>
                                            <p:strVal val="#ppt_h"/>
                                          </p:val>
                                        </p:tav>
                                      </p:tavLst>
                                    </p:anim>
                                    <p:animEffect transition="in" filter="fade">
                                      <p:cBhvr>
                                        <p:cTn id="21" dur="1000"/>
                                        <p:tgtEl>
                                          <p:spTgt spid="18"/>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p:cTn id="24" dur="1000" fill="hold"/>
                                        <p:tgtEl>
                                          <p:spTgt spid="16"/>
                                        </p:tgtEl>
                                        <p:attrNameLst>
                                          <p:attrName>ppt_w</p:attrName>
                                        </p:attrNameLst>
                                      </p:cBhvr>
                                      <p:tavLst>
                                        <p:tav tm="0">
                                          <p:val>
                                            <p:strVal val="#ppt_w*0.70"/>
                                          </p:val>
                                        </p:tav>
                                        <p:tav tm="100000">
                                          <p:val>
                                            <p:strVal val="#ppt_w"/>
                                          </p:val>
                                        </p:tav>
                                      </p:tavLst>
                                    </p:anim>
                                    <p:anim calcmode="lin" valueType="num">
                                      <p:cBhvr>
                                        <p:cTn id="25" dur="1000" fill="hold"/>
                                        <p:tgtEl>
                                          <p:spTgt spid="16"/>
                                        </p:tgtEl>
                                        <p:attrNameLst>
                                          <p:attrName>ppt_h</p:attrName>
                                        </p:attrNameLst>
                                      </p:cBhvr>
                                      <p:tavLst>
                                        <p:tav tm="0">
                                          <p:val>
                                            <p:strVal val="#ppt_h"/>
                                          </p:val>
                                        </p:tav>
                                        <p:tav tm="100000">
                                          <p:val>
                                            <p:strVal val="#ppt_h"/>
                                          </p:val>
                                        </p:tav>
                                      </p:tavLst>
                                    </p:anim>
                                    <p:animEffect transition="in" filter="fade">
                                      <p:cBhvr>
                                        <p:cTn id="26"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p:bldP spid="1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18"/>
          <p:cNvSpPr>
            <a:spLocks noChangeArrowheads="1"/>
          </p:cNvSpPr>
          <p:nvPr/>
        </p:nvSpPr>
        <p:spPr bwMode="auto">
          <a:xfrm>
            <a:off x="350838" y="838200"/>
            <a:ext cx="2873375" cy="1079500"/>
          </a:xfrm>
          <a:prstGeom prst="roundRect">
            <a:avLst>
              <a:gd name="adj" fmla="val 16667"/>
            </a:avLst>
          </a:prstGeom>
          <a:solidFill>
            <a:srgbClr val="0070C0">
              <a:alpha val="59999"/>
            </a:srgbClr>
          </a:solidFill>
          <a:ln w="9525" algn="ctr">
            <a:solidFill>
              <a:srgbClr val="CCCCCC"/>
            </a:solidFill>
            <a:round/>
            <a:headEnd/>
            <a:tailEnd/>
          </a:ln>
        </p:spPr>
        <p:txBody>
          <a:bodyPr wrap="none" lIns="90000" anchor="ctr"/>
          <a:lstStyle/>
          <a:p>
            <a:pPr algn="l"/>
            <a:r>
              <a:rPr lang="en-US" sz="2000" dirty="0" smtClean="0">
                <a:solidFill>
                  <a:schemeClr val="bg1"/>
                </a:solidFill>
              </a:rPr>
              <a:t>Excellent</a:t>
            </a:r>
            <a:endParaRPr lang="en-US" sz="2000" dirty="0">
              <a:solidFill>
                <a:schemeClr val="bg1"/>
              </a:solidFill>
            </a:endParaRPr>
          </a:p>
          <a:p>
            <a:pPr algn="l"/>
            <a:r>
              <a:rPr lang="en-US" sz="2000" b="0" dirty="0">
                <a:solidFill>
                  <a:schemeClr val="bg1"/>
                </a:solidFill>
              </a:rPr>
              <a:t>Trainers</a:t>
            </a:r>
          </a:p>
          <a:p>
            <a:pPr algn="l"/>
            <a:r>
              <a:rPr lang="en-US" sz="2000" b="0" dirty="0">
                <a:solidFill>
                  <a:schemeClr val="bg1"/>
                </a:solidFill>
              </a:rPr>
              <a:t>Training </a:t>
            </a:r>
            <a:r>
              <a:rPr lang="en-US" sz="2000" b="0" dirty="0" smtClean="0">
                <a:solidFill>
                  <a:schemeClr val="bg1"/>
                </a:solidFill>
              </a:rPr>
              <a:t>materials</a:t>
            </a:r>
            <a:endParaRPr lang="th-TH" sz="2000" b="0" dirty="0">
              <a:solidFill>
                <a:schemeClr val="bg1"/>
              </a:solidFill>
            </a:endParaRPr>
          </a:p>
        </p:txBody>
      </p:sp>
      <p:sp>
        <p:nvSpPr>
          <p:cNvPr id="31747" name="AutoShape 76"/>
          <p:cNvSpPr>
            <a:spLocks noChangeArrowheads="1"/>
          </p:cNvSpPr>
          <p:nvPr/>
        </p:nvSpPr>
        <p:spPr bwMode="auto">
          <a:xfrm>
            <a:off x="350838" y="2348880"/>
            <a:ext cx="2873375" cy="1116136"/>
          </a:xfrm>
          <a:prstGeom prst="roundRect">
            <a:avLst>
              <a:gd name="adj" fmla="val 16667"/>
            </a:avLst>
          </a:prstGeom>
          <a:solidFill>
            <a:srgbClr val="00B050">
              <a:alpha val="59999"/>
            </a:srgbClr>
          </a:solidFill>
          <a:ln w="9525" algn="ctr">
            <a:solidFill>
              <a:srgbClr val="CCCCCC"/>
            </a:solidFill>
            <a:round/>
            <a:headEnd/>
            <a:tailEnd/>
          </a:ln>
        </p:spPr>
        <p:txBody>
          <a:bodyPr wrap="none" lIns="90000" anchor="ctr"/>
          <a:lstStyle/>
          <a:p>
            <a:pPr algn="l"/>
            <a:r>
              <a:rPr lang="en-US" sz="2000" dirty="0" smtClean="0">
                <a:solidFill>
                  <a:schemeClr val="bg1"/>
                </a:solidFill>
              </a:rPr>
              <a:t>Very Good</a:t>
            </a:r>
            <a:endParaRPr lang="en-US" sz="2000" dirty="0">
              <a:solidFill>
                <a:schemeClr val="bg1"/>
              </a:solidFill>
            </a:endParaRPr>
          </a:p>
          <a:p>
            <a:pPr algn="l"/>
            <a:r>
              <a:rPr lang="en-US" sz="2000" b="0" dirty="0">
                <a:solidFill>
                  <a:schemeClr val="bg1"/>
                </a:solidFill>
              </a:rPr>
              <a:t>Preparation </a:t>
            </a:r>
          </a:p>
        </p:txBody>
      </p:sp>
      <p:sp>
        <p:nvSpPr>
          <p:cNvPr id="31748" name="AutoShape 77"/>
          <p:cNvSpPr>
            <a:spLocks noChangeArrowheads="1"/>
          </p:cNvSpPr>
          <p:nvPr/>
        </p:nvSpPr>
        <p:spPr bwMode="auto">
          <a:xfrm>
            <a:off x="350838" y="3716609"/>
            <a:ext cx="2873375" cy="1728862"/>
          </a:xfrm>
          <a:prstGeom prst="roundRect">
            <a:avLst>
              <a:gd name="adj" fmla="val 16667"/>
            </a:avLst>
          </a:prstGeom>
          <a:solidFill>
            <a:schemeClr val="accent1">
              <a:alpha val="59999"/>
            </a:schemeClr>
          </a:solidFill>
          <a:ln w="9525" algn="ctr">
            <a:solidFill>
              <a:srgbClr val="CCCCCC"/>
            </a:solidFill>
            <a:round/>
            <a:headEnd/>
            <a:tailEnd/>
          </a:ln>
        </p:spPr>
        <p:txBody>
          <a:bodyPr wrap="none" lIns="90000" anchor="ctr"/>
          <a:lstStyle/>
          <a:p>
            <a:pPr algn="l"/>
            <a:r>
              <a:rPr lang="en-US" sz="2000" dirty="0" smtClean="0">
                <a:solidFill>
                  <a:schemeClr val="bg1"/>
                </a:solidFill>
              </a:rPr>
              <a:t>Improve</a:t>
            </a:r>
            <a:endParaRPr lang="en-US" sz="2000" dirty="0">
              <a:solidFill>
                <a:schemeClr val="bg1"/>
              </a:solidFill>
            </a:endParaRPr>
          </a:p>
          <a:p>
            <a:pPr algn="l"/>
            <a:r>
              <a:rPr lang="en-US" sz="2000" b="0" dirty="0" smtClean="0">
                <a:solidFill>
                  <a:schemeClr val="bg1"/>
                </a:solidFill>
              </a:rPr>
              <a:t>Content communication</a:t>
            </a:r>
          </a:p>
          <a:p>
            <a:pPr algn="l"/>
            <a:r>
              <a:rPr lang="en-US" sz="2000" b="0" dirty="0" smtClean="0">
                <a:solidFill>
                  <a:schemeClr val="bg1"/>
                </a:solidFill>
              </a:rPr>
              <a:t>Content disease</a:t>
            </a:r>
          </a:p>
          <a:p>
            <a:pPr algn="l"/>
            <a:r>
              <a:rPr lang="en-US" sz="2000" b="0" dirty="0" smtClean="0">
                <a:solidFill>
                  <a:schemeClr val="bg1"/>
                </a:solidFill>
              </a:rPr>
              <a:t>Ability </a:t>
            </a:r>
            <a:r>
              <a:rPr lang="en-US" sz="2000" b="0" dirty="0">
                <a:solidFill>
                  <a:schemeClr val="bg1"/>
                </a:solidFill>
              </a:rPr>
              <a:t>to implement</a:t>
            </a:r>
            <a:endParaRPr lang="th-TH" sz="2000" b="0" dirty="0">
              <a:solidFill>
                <a:schemeClr val="bg1"/>
              </a:solidFill>
            </a:endParaRPr>
          </a:p>
        </p:txBody>
      </p:sp>
      <p:sp>
        <p:nvSpPr>
          <p:cNvPr id="31749" name="Rectangle 46"/>
          <p:cNvSpPr>
            <a:spLocks noChangeArrowheads="1"/>
          </p:cNvSpPr>
          <p:nvPr/>
        </p:nvSpPr>
        <p:spPr bwMode="auto">
          <a:xfrm>
            <a:off x="447675" y="115888"/>
            <a:ext cx="9401175" cy="365125"/>
          </a:xfrm>
          <a:prstGeom prst="rect">
            <a:avLst/>
          </a:prstGeom>
          <a:noFill/>
          <a:ln w="9525">
            <a:noFill/>
            <a:miter lim="800000"/>
            <a:headEnd/>
            <a:tailEnd/>
          </a:ln>
        </p:spPr>
        <p:txBody>
          <a:bodyPr lIns="0" tIns="0" rIns="0" bIns="0">
            <a:spAutoFit/>
          </a:bodyPr>
          <a:lstStyle/>
          <a:p>
            <a:pPr algn="l"/>
            <a:r>
              <a:rPr lang="en-US" sz="2400"/>
              <a:t>Recommendations</a:t>
            </a:r>
          </a:p>
        </p:txBody>
      </p:sp>
      <p:sp>
        <p:nvSpPr>
          <p:cNvPr id="31750" name="AutoShape 77"/>
          <p:cNvSpPr>
            <a:spLocks noChangeArrowheads="1"/>
          </p:cNvSpPr>
          <p:nvPr/>
        </p:nvSpPr>
        <p:spPr bwMode="auto">
          <a:xfrm>
            <a:off x="3332163" y="838200"/>
            <a:ext cx="6300787" cy="1366664"/>
          </a:xfrm>
          <a:prstGeom prst="roundRect">
            <a:avLst>
              <a:gd name="adj" fmla="val 16667"/>
            </a:avLst>
          </a:prstGeom>
          <a:noFill/>
          <a:ln w="28575" algn="ctr">
            <a:solidFill>
              <a:srgbClr val="0070C0"/>
            </a:solidFill>
            <a:round/>
            <a:headEnd/>
            <a:tailEnd/>
          </a:ln>
        </p:spPr>
        <p:txBody>
          <a:bodyPr lIns="90000" anchor="ctr"/>
          <a:lstStyle/>
          <a:p>
            <a:pPr algn="l"/>
            <a:r>
              <a:rPr lang="en-US" sz="1800" b="0" dirty="0"/>
              <a:t>- </a:t>
            </a:r>
            <a:r>
              <a:rPr lang="en-US" sz="1800" dirty="0"/>
              <a:t>Keep the trainers</a:t>
            </a:r>
            <a:r>
              <a:rPr lang="en-US" sz="1800" b="0" dirty="0"/>
              <a:t> and continue with the same implementation </a:t>
            </a:r>
            <a:r>
              <a:rPr lang="en-US" sz="1800" b="0" dirty="0" smtClean="0"/>
              <a:t>partners.</a:t>
            </a:r>
            <a:endParaRPr lang="en-US" sz="1800" b="0" dirty="0"/>
          </a:p>
          <a:p>
            <a:pPr algn="l"/>
            <a:r>
              <a:rPr lang="en-US" sz="1800" b="0" dirty="0"/>
              <a:t>- </a:t>
            </a:r>
            <a:r>
              <a:rPr lang="en-US" sz="1800" dirty="0"/>
              <a:t>Maintain </a:t>
            </a:r>
            <a:r>
              <a:rPr lang="en-US" sz="1800" dirty="0" smtClean="0"/>
              <a:t>the training materials </a:t>
            </a:r>
            <a:r>
              <a:rPr lang="en-US" sz="1800" b="0" dirty="0" smtClean="0"/>
              <a:t>both in terms of quality and quantity handed out to participants</a:t>
            </a:r>
            <a:endParaRPr lang="th-TH" sz="1800" b="0" dirty="0"/>
          </a:p>
        </p:txBody>
      </p:sp>
      <p:sp>
        <p:nvSpPr>
          <p:cNvPr id="31751" name="AutoShape 77"/>
          <p:cNvSpPr>
            <a:spLocks noChangeArrowheads="1"/>
          </p:cNvSpPr>
          <p:nvPr/>
        </p:nvSpPr>
        <p:spPr bwMode="auto">
          <a:xfrm>
            <a:off x="3368675" y="2348880"/>
            <a:ext cx="6264275" cy="1188143"/>
          </a:xfrm>
          <a:prstGeom prst="roundRect">
            <a:avLst>
              <a:gd name="adj" fmla="val 16667"/>
            </a:avLst>
          </a:prstGeom>
          <a:noFill/>
          <a:ln w="28575" algn="ctr">
            <a:solidFill>
              <a:srgbClr val="00B050"/>
            </a:solidFill>
            <a:round/>
            <a:headEnd/>
            <a:tailEnd/>
          </a:ln>
        </p:spPr>
        <p:txBody>
          <a:bodyPr lIns="90000" anchor="ctr"/>
          <a:lstStyle/>
          <a:p>
            <a:pPr algn="l"/>
            <a:r>
              <a:rPr lang="en-US" sz="1800" b="0" dirty="0" smtClean="0"/>
              <a:t>- </a:t>
            </a:r>
            <a:r>
              <a:rPr lang="en-US" sz="1800" b="0" dirty="0"/>
              <a:t>Preparations are very good and should be </a:t>
            </a:r>
            <a:r>
              <a:rPr lang="en-US" sz="1800" b="0" dirty="0" smtClean="0"/>
              <a:t>maintained. It is important to </a:t>
            </a:r>
            <a:r>
              <a:rPr lang="en-US" sz="1800" dirty="0" smtClean="0"/>
              <a:t>advice participants as soon as possible </a:t>
            </a:r>
            <a:r>
              <a:rPr lang="en-US" sz="1800" b="0" dirty="0" smtClean="0"/>
              <a:t>should there be changes to the training schedules.</a:t>
            </a:r>
            <a:endParaRPr lang="en-US" sz="1800" b="0" dirty="0"/>
          </a:p>
          <a:p>
            <a:pPr algn="l"/>
            <a:endParaRPr lang="th-TH" sz="1800" b="0" dirty="0"/>
          </a:p>
        </p:txBody>
      </p:sp>
      <p:sp>
        <p:nvSpPr>
          <p:cNvPr id="31752" name="AutoShape 77"/>
          <p:cNvSpPr>
            <a:spLocks noChangeArrowheads="1"/>
          </p:cNvSpPr>
          <p:nvPr/>
        </p:nvSpPr>
        <p:spPr bwMode="auto">
          <a:xfrm>
            <a:off x="3368675" y="3716609"/>
            <a:ext cx="6264275" cy="2592711"/>
          </a:xfrm>
          <a:prstGeom prst="roundRect">
            <a:avLst>
              <a:gd name="adj" fmla="val 16667"/>
            </a:avLst>
          </a:prstGeom>
          <a:noFill/>
          <a:ln w="28575" algn="ctr">
            <a:solidFill>
              <a:schemeClr val="accent1"/>
            </a:solidFill>
            <a:round/>
            <a:headEnd/>
            <a:tailEnd/>
          </a:ln>
        </p:spPr>
        <p:txBody>
          <a:bodyPr lIns="90000" anchor="ctr"/>
          <a:lstStyle/>
          <a:p>
            <a:pPr algn="l">
              <a:buFontTx/>
              <a:buChar char="-"/>
            </a:pPr>
            <a:r>
              <a:rPr lang="en-US" sz="1800" b="0" dirty="0" smtClean="0"/>
              <a:t> Content related to communication skills rated high, but there is scope to improve how to </a:t>
            </a:r>
            <a:r>
              <a:rPr lang="en-US" sz="1800" dirty="0" smtClean="0"/>
              <a:t>effectively use the communication materials </a:t>
            </a:r>
            <a:r>
              <a:rPr lang="en-US" sz="1800" b="0" dirty="0" smtClean="0"/>
              <a:t>and </a:t>
            </a:r>
            <a:r>
              <a:rPr lang="en-US" sz="1800" dirty="0" smtClean="0"/>
              <a:t>how to work with journalists</a:t>
            </a:r>
            <a:r>
              <a:rPr lang="en-US" sz="1800" b="0" dirty="0" smtClean="0"/>
              <a:t>. </a:t>
            </a:r>
          </a:p>
          <a:p>
            <a:pPr algn="l">
              <a:buFontTx/>
              <a:buChar char="-"/>
            </a:pPr>
            <a:r>
              <a:rPr lang="en-US" sz="1800" b="0" dirty="0" smtClean="0"/>
              <a:t>The focus of the training is on communication and there is potentially scope to build in </a:t>
            </a:r>
            <a:r>
              <a:rPr lang="en-US" sz="1800" dirty="0" smtClean="0"/>
              <a:t>more disease focus</a:t>
            </a:r>
            <a:r>
              <a:rPr lang="en-US" sz="1800" b="0" dirty="0" smtClean="0"/>
              <a:t>.</a:t>
            </a:r>
          </a:p>
          <a:p>
            <a:pPr algn="l">
              <a:buFontTx/>
              <a:buChar char="-"/>
            </a:pPr>
            <a:r>
              <a:rPr lang="en-US" sz="1800" dirty="0" smtClean="0"/>
              <a:t>Most trainings focused on AI </a:t>
            </a:r>
            <a:r>
              <a:rPr lang="en-US" sz="1800" b="0" dirty="0" smtClean="0"/>
              <a:t>but there has not been any recent outbreaks. Hence, there is no urgency to take immediate action.</a:t>
            </a:r>
            <a:endParaRPr lang="th-TH" sz="1800" b="0" dirty="0"/>
          </a:p>
        </p:txBody>
      </p:sp>
    </p:spTree>
  </p:cSld>
  <p:clrMapOvr>
    <a:masterClrMapping/>
  </p:clrMapOvr>
  <p:transition advClick="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5"/>
          <p:cNvSpPr>
            <a:spLocks noChangeArrowheads="1"/>
          </p:cNvSpPr>
          <p:nvPr/>
        </p:nvSpPr>
        <p:spPr bwMode="auto">
          <a:xfrm>
            <a:off x="592138" y="931863"/>
            <a:ext cx="5224462" cy="4246562"/>
          </a:xfrm>
          <a:prstGeom prst="rect">
            <a:avLst/>
          </a:prstGeom>
          <a:noFill/>
          <a:ln w="9525">
            <a:noFill/>
            <a:miter lim="800000"/>
            <a:headEnd/>
            <a:tailEnd/>
          </a:ln>
        </p:spPr>
        <p:txBody>
          <a:bodyPr lIns="0" tIns="0" rIns="0" bIns="0"/>
          <a:lstStyle/>
          <a:p>
            <a:pPr marL="285750" indent="-285750" algn="l" defTabSz="962025">
              <a:spcAft>
                <a:spcPct val="40000"/>
              </a:spcAft>
              <a:buClr>
                <a:srgbClr val="FF008C"/>
              </a:buClr>
              <a:buSzPct val="80000"/>
              <a:buFont typeface="Wingdings" pitchFamily="2" charset="2"/>
              <a:buNone/>
            </a:pPr>
            <a:r>
              <a:rPr lang="de-DE" sz="1800" b="0" dirty="0">
                <a:ea typeface="MS PGothic" pitchFamily="34" charset="-128"/>
              </a:rPr>
              <a:t>	</a:t>
            </a:r>
          </a:p>
          <a:p>
            <a:pPr marL="285750" indent="-285750" algn="l" defTabSz="962025">
              <a:spcAft>
                <a:spcPct val="40000"/>
              </a:spcAft>
              <a:buClr>
                <a:srgbClr val="FF008C"/>
              </a:buClr>
              <a:buSzPct val="80000"/>
              <a:buFont typeface="Wingdings" pitchFamily="2" charset="2"/>
              <a:buNone/>
            </a:pPr>
            <a:r>
              <a:rPr lang="de-DE" sz="2000" b="0" dirty="0">
                <a:ea typeface="MS PGothic" pitchFamily="34" charset="-128"/>
              </a:rPr>
              <a:t>For more information please contact: </a:t>
            </a:r>
          </a:p>
          <a:p>
            <a:pPr marL="285750" indent="-285750" algn="l" defTabSz="962025">
              <a:spcAft>
                <a:spcPct val="40000"/>
              </a:spcAft>
              <a:buClr>
                <a:srgbClr val="FF008C"/>
              </a:buClr>
              <a:buSzPct val="80000"/>
              <a:buFont typeface="Wingdings" pitchFamily="2" charset="2"/>
              <a:buNone/>
            </a:pPr>
            <a:r>
              <a:rPr lang="de-DE" sz="2000" dirty="0">
                <a:ea typeface="MS PGothic" pitchFamily="34" charset="-128"/>
              </a:rPr>
              <a:t>Cecile M. Lantican</a:t>
            </a:r>
            <a:r>
              <a:rPr lang="de-DE" sz="2000" b="0" dirty="0">
                <a:ea typeface="MS PGothic" pitchFamily="34" charset="-128"/>
              </a:rPr>
              <a:t>, PhD</a:t>
            </a:r>
          </a:p>
          <a:p>
            <a:pPr marL="285750" indent="-285750" algn="l" defTabSz="962025">
              <a:spcAft>
                <a:spcPct val="40000"/>
              </a:spcAft>
              <a:buClr>
                <a:srgbClr val="FF008C"/>
              </a:buClr>
              <a:buSzPct val="80000"/>
              <a:buFont typeface="Wingdings" pitchFamily="2" charset="2"/>
              <a:buNone/>
            </a:pPr>
            <a:r>
              <a:rPr lang="de-DE" sz="2000" b="0" dirty="0">
                <a:ea typeface="MS PGothic" pitchFamily="34" charset="-128"/>
              </a:rPr>
              <a:t>Country Coordinator, Lao PDR</a:t>
            </a:r>
          </a:p>
          <a:p>
            <a:pPr marL="285750" indent="-285750" algn="l" defTabSz="962025">
              <a:spcAft>
                <a:spcPct val="40000"/>
              </a:spcAft>
              <a:buClr>
                <a:srgbClr val="FF008C"/>
              </a:buClr>
              <a:buSzPct val="80000"/>
              <a:buFont typeface="Wingdings" pitchFamily="2" charset="2"/>
              <a:buNone/>
            </a:pPr>
            <a:r>
              <a:rPr lang="de-DE" sz="2000" b="0" dirty="0">
                <a:ea typeface="MS PGothic" pitchFamily="34" charset="-128"/>
              </a:rPr>
              <a:t>FHI360</a:t>
            </a:r>
          </a:p>
          <a:p>
            <a:pPr marL="285750" indent="-285750" algn="l" defTabSz="962025">
              <a:spcAft>
                <a:spcPct val="40000"/>
              </a:spcAft>
              <a:buClr>
                <a:srgbClr val="FF008C"/>
              </a:buClr>
              <a:buSzPct val="80000"/>
              <a:buFont typeface="Wingdings" pitchFamily="2" charset="2"/>
              <a:buNone/>
            </a:pPr>
            <a:endParaRPr lang="de-DE" sz="2000" b="0" dirty="0">
              <a:ea typeface="MS PGothic" pitchFamily="34" charset="-128"/>
            </a:endParaRPr>
          </a:p>
          <a:p>
            <a:pPr marL="285750" indent="-285750" algn="l" defTabSz="962025">
              <a:spcAft>
                <a:spcPct val="40000"/>
              </a:spcAft>
              <a:buClr>
                <a:srgbClr val="FF008C"/>
              </a:buClr>
              <a:buSzPct val="80000"/>
              <a:buFont typeface="Wingdings" pitchFamily="2" charset="2"/>
              <a:buNone/>
            </a:pPr>
            <a:r>
              <a:rPr lang="de-DE" sz="2000" dirty="0">
                <a:ea typeface="MS PGothic" pitchFamily="34" charset="-128"/>
              </a:rPr>
              <a:t>Tel/Fax:</a:t>
            </a:r>
            <a:r>
              <a:rPr lang="de-DE" sz="2000" b="0" dirty="0">
                <a:ea typeface="MS PGothic" pitchFamily="34" charset="-128"/>
              </a:rPr>
              <a:t> (+856) 21 240 315</a:t>
            </a:r>
          </a:p>
          <a:p>
            <a:pPr marL="285750" indent="-285750" algn="l" defTabSz="962025">
              <a:spcAft>
                <a:spcPct val="40000"/>
              </a:spcAft>
              <a:buClr>
                <a:srgbClr val="FF008C"/>
              </a:buClr>
              <a:buSzPct val="80000"/>
              <a:buFont typeface="Wingdings" pitchFamily="2" charset="2"/>
              <a:buNone/>
            </a:pPr>
            <a:r>
              <a:rPr lang="de-DE" sz="2000" dirty="0">
                <a:ea typeface="MS PGothic" pitchFamily="34" charset="-128"/>
              </a:rPr>
              <a:t>Email:</a:t>
            </a:r>
            <a:r>
              <a:rPr lang="de-DE" sz="2000" b="0" dirty="0">
                <a:ea typeface="MS PGothic" pitchFamily="34" charset="-128"/>
              </a:rPr>
              <a:t> </a:t>
            </a:r>
            <a:r>
              <a:rPr lang="de-DE" sz="2000" b="0" dirty="0" smtClean="0">
                <a:ea typeface="MS PGothic" pitchFamily="34" charset="-128"/>
                <a:hlinkClick r:id="rId2"/>
              </a:rPr>
              <a:t>cmlantican@fhi360.org</a:t>
            </a:r>
            <a:endParaRPr lang="de-DE" sz="2000" b="0" dirty="0" smtClean="0">
              <a:ea typeface="MS PGothic" pitchFamily="34" charset="-128"/>
            </a:endParaRPr>
          </a:p>
          <a:p>
            <a:pPr marL="285750" indent="-285750" algn="l" defTabSz="962025">
              <a:spcAft>
                <a:spcPct val="40000"/>
              </a:spcAft>
              <a:buClr>
                <a:srgbClr val="FF008C"/>
              </a:buClr>
              <a:buSzPct val="80000"/>
              <a:buFont typeface="Wingdings" pitchFamily="2" charset="2"/>
              <a:buNone/>
            </a:pPr>
            <a:endParaRPr lang="de-DE" sz="2000" b="0" dirty="0" smtClean="0">
              <a:ea typeface="MS PGothic" pitchFamily="34" charset="-128"/>
            </a:endParaRPr>
          </a:p>
          <a:p>
            <a:pPr marL="285750" indent="-285750" algn="l" defTabSz="962025">
              <a:spcAft>
                <a:spcPct val="40000"/>
              </a:spcAft>
              <a:buClr>
                <a:srgbClr val="FF008C"/>
              </a:buClr>
              <a:buSzPct val="80000"/>
              <a:buFont typeface="Wingdings" pitchFamily="2" charset="2"/>
              <a:buNone/>
            </a:pPr>
            <a:r>
              <a:rPr lang="de-DE" sz="2000" b="0" dirty="0" smtClean="0">
                <a:ea typeface="MS PGothic" pitchFamily="34" charset="-128"/>
              </a:rPr>
              <a:t>Conducted by Rapid Asia for FHI 360 </a:t>
            </a:r>
            <a:endParaRPr lang="de-DE" sz="2000" b="0" dirty="0">
              <a:ea typeface="MS PGothic" pitchFamily="34"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415925" y="115888"/>
            <a:ext cx="9088438" cy="1816100"/>
          </a:xfrm>
          <a:prstGeom prst="rect">
            <a:avLst/>
          </a:prstGeom>
          <a:noFill/>
          <a:ln w="9525">
            <a:noFill/>
            <a:miter lim="800000"/>
            <a:headEnd/>
            <a:tailEnd/>
          </a:ln>
        </p:spPr>
        <p:txBody>
          <a:bodyPr lIns="0" tIns="0" rIns="0" bIns="0">
            <a:spAutoFit/>
          </a:bodyPr>
          <a:lstStyle/>
          <a:p>
            <a:pPr algn="l"/>
            <a:r>
              <a:rPr lang="en-US" sz="2400" dirty="0">
                <a:solidFill>
                  <a:schemeClr val="tx2"/>
                </a:solidFill>
              </a:rPr>
              <a:t>Study Objectives</a:t>
            </a:r>
            <a:br>
              <a:rPr lang="en-US" sz="2400" dirty="0">
                <a:solidFill>
                  <a:schemeClr val="tx2"/>
                </a:solidFill>
              </a:rPr>
            </a:br>
            <a:r>
              <a:rPr lang="en-US" sz="2400" dirty="0">
                <a:solidFill>
                  <a:schemeClr val="tx2"/>
                </a:solidFill>
              </a:rPr>
              <a:t/>
            </a:r>
            <a:br>
              <a:rPr lang="en-US" sz="2400" dirty="0">
                <a:solidFill>
                  <a:schemeClr val="tx2"/>
                </a:solidFill>
              </a:rPr>
            </a:br>
            <a:r>
              <a:rPr lang="en-US" sz="1400" b="0" dirty="0"/>
              <a:t>Between 2009 and 2011, in cooperation with local partner organizations, the </a:t>
            </a:r>
            <a:r>
              <a:rPr lang="en-US" sz="1400" b="0" dirty="0" smtClean="0"/>
              <a:t>MID-BCC project </a:t>
            </a:r>
            <a:r>
              <a:rPr lang="en-US" sz="1400" b="0" dirty="0"/>
              <a:t>has undertaken capacity building for infectious diseases in Laos and Thailand. Over </a:t>
            </a:r>
            <a:r>
              <a:rPr lang="en-US" sz="1400" b="0" dirty="0" smtClean="0"/>
              <a:t>600 </a:t>
            </a:r>
            <a:r>
              <a:rPr lang="en-US" sz="1400" b="0" dirty="0"/>
              <a:t>health workers, community leaders and other stakeholders have been trained at the district level. An impact evaluation </a:t>
            </a:r>
            <a:r>
              <a:rPr lang="en-US" sz="1400" b="0" dirty="0" smtClean="0"/>
              <a:t>was needed </a:t>
            </a:r>
            <a:r>
              <a:rPr lang="en-US" sz="1400" b="0" dirty="0"/>
              <a:t>to determine how effective the training has been and what communication activities have been undertaken as a result of the training. Specific objectives have been set out as follows:</a:t>
            </a:r>
          </a:p>
        </p:txBody>
      </p:sp>
      <p:sp>
        <p:nvSpPr>
          <p:cNvPr id="23555" name="Rectangle 3"/>
          <p:cNvSpPr>
            <a:spLocks noGrp="1" noChangeArrowheads="1"/>
          </p:cNvSpPr>
          <p:nvPr>
            <p:ph type="body" sz="half" idx="1"/>
          </p:nvPr>
        </p:nvSpPr>
        <p:spPr bwMode="auto">
          <a:xfrm>
            <a:off x="454025" y="2209800"/>
            <a:ext cx="4714875" cy="3740150"/>
          </a:xfrm>
          <a:noFill/>
          <a:ln>
            <a:miter lim="800000"/>
            <a:headEnd/>
            <a:tailEnd/>
          </a:ln>
        </p:spPr>
        <p:txBody>
          <a:bodyPr vert="horz" wrap="square" lIns="0" tIns="0" rIns="0" bIns="0" numCol="1" anchor="t" anchorCtr="0" compatLnSpc="1">
            <a:prstTxWarp prst="textNoShape">
              <a:avLst/>
            </a:prstTxWarp>
          </a:bodyPr>
          <a:lstStyle/>
          <a:p>
            <a:pPr marL="342900" indent="-342900" algn="just" eaLnBrk="1" hangingPunct="1">
              <a:lnSpc>
                <a:spcPct val="90000"/>
              </a:lnSpc>
              <a:spcBef>
                <a:spcPct val="40000"/>
              </a:spcBef>
            </a:pPr>
            <a:r>
              <a:rPr lang="en-US" smtClean="0"/>
              <a:t>Determine whether trained  community or village  leaders have conducted relevant communication activities at the commune level; </a:t>
            </a:r>
          </a:p>
          <a:p>
            <a:pPr marL="342900" indent="-342900" algn="just" eaLnBrk="1" hangingPunct="1">
              <a:lnSpc>
                <a:spcPct val="90000"/>
              </a:lnSpc>
              <a:spcBef>
                <a:spcPct val="40000"/>
              </a:spcBef>
            </a:pPr>
            <a:r>
              <a:rPr lang="en-US" smtClean="0"/>
              <a:t>Identify activities trained community or village leaders are doing in relation to different infectious diseases;</a:t>
            </a:r>
          </a:p>
          <a:p>
            <a:pPr marL="342900" indent="-342900" algn="just" eaLnBrk="1" hangingPunct="1">
              <a:lnSpc>
                <a:spcPct val="90000"/>
              </a:lnSpc>
              <a:spcBef>
                <a:spcPct val="40000"/>
              </a:spcBef>
            </a:pPr>
            <a:r>
              <a:rPr lang="en-US" smtClean="0"/>
              <a:t>Highlight the audiences that have been targeted through these activities;</a:t>
            </a:r>
          </a:p>
          <a:p>
            <a:pPr marL="342900" indent="-342900" algn="just" eaLnBrk="1" hangingPunct="1">
              <a:lnSpc>
                <a:spcPct val="90000"/>
              </a:lnSpc>
              <a:spcBef>
                <a:spcPct val="40000"/>
              </a:spcBef>
            </a:pPr>
            <a:r>
              <a:rPr lang="en-US" smtClean="0"/>
              <a:t>Identify the extent to which messages communicated have been focused on planning, prevention and response to infectious diseases; </a:t>
            </a:r>
          </a:p>
          <a:p>
            <a:pPr marL="342900" indent="-342900" algn="just" eaLnBrk="1" hangingPunct="1">
              <a:lnSpc>
                <a:spcPct val="90000"/>
              </a:lnSpc>
              <a:spcBef>
                <a:spcPct val="40000"/>
              </a:spcBef>
            </a:pPr>
            <a:r>
              <a:rPr lang="en-US" smtClean="0"/>
              <a:t>Identify issues or problems faced in conducting these activities and how they have overcome these problems; and, </a:t>
            </a:r>
          </a:p>
          <a:p>
            <a:pPr marL="342900" indent="-342900" algn="just" eaLnBrk="1" hangingPunct="1">
              <a:lnSpc>
                <a:spcPct val="90000"/>
              </a:lnSpc>
              <a:spcBef>
                <a:spcPct val="40000"/>
              </a:spcBef>
            </a:pPr>
            <a:r>
              <a:rPr lang="en-US" smtClean="0"/>
              <a:t>Compare differences between specific target groups.</a:t>
            </a:r>
          </a:p>
        </p:txBody>
      </p:sp>
      <p:grpSp>
        <p:nvGrpSpPr>
          <p:cNvPr id="2" name="Group 104"/>
          <p:cNvGrpSpPr>
            <a:grpSpLocks/>
          </p:cNvGrpSpPr>
          <p:nvPr/>
        </p:nvGrpSpPr>
        <p:grpSpPr bwMode="auto">
          <a:xfrm>
            <a:off x="5724953" y="2348880"/>
            <a:ext cx="2684431" cy="3613949"/>
            <a:chOff x="4045" y="2612"/>
            <a:chExt cx="621" cy="831"/>
          </a:xfrm>
          <a:solidFill>
            <a:schemeClr val="tx1">
              <a:lumMod val="50000"/>
              <a:lumOff val="50000"/>
            </a:schemeClr>
          </a:solidFill>
        </p:grpSpPr>
        <p:sp>
          <p:nvSpPr>
            <p:cNvPr id="23559" name="Freeform 17"/>
            <p:cNvSpPr>
              <a:spLocks/>
            </p:cNvSpPr>
            <p:nvPr/>
          </p:nvSpPr>
          <p:spPr bwMode="auto">
            <a:xfrm>
              <a:off x="4382" y="2777"/>
              <a:ext cx="190" cy="253"/>
            </a:xfrm>
            <a:custGeom>
              <a:avLst/>
              <a:gdLst>
                <a:gd name="T0" fmla="*/ 3 w 175"/>
                <a:gd name="T1" fmla="*/ 54 h 233"/>
                <a:gd name="T2" fmla="*/ 11 w 175"/>
                <a:gd name="T3" fmla="*/ 54 h 233"/>
                <a:gd name="T4" fmla="*/ 17 w 175"/>
                <a:gd name="T5" fmla="*/ 60 h 233"/>
                <a:gd name="T6" fmla="*/ 20 w 175"/>
                <a:gd name="T7" fmla="*/ 72 h 233"/>
                <a:gd name="T8" fmla="*/ 46 w 175"/>
                <a:gd name="T9" fmla="*/ 86 h 233"/>
                <a:gd name="T10" fmla="*/ 40 w 175"/>
                <a:gd name="T11" fmla="*/ 117 h 233"/>
                <a:gd name="T12" fmla="*/ 40 w 175"/>
                <a:gd name="T13" fmla="*/ 123 h 233"/>
                <a:gd name="T14" fmla="*/ 51 w 175"/>
                <a:gd name="T15" fmla="*/ 123 h 233"/>
                <a:gd name="T16" fmla="*/ 66 w 175"/>
                <a:gd name="T17" fmla="*/ 115 h 233"/>
                <a:gd name="T18" fmla="*/ 83 w 175"/>
                <a:gd name="T19" fmla="*/ 117 h 233"/>
                <a:gd name="T20" fmla="*/ 106 w 175"/>
                <a:gd name="T21" fmla="*/ 140 h 233"/>
                <a:gd name="T22" fmla="*/ 120 w 175"/>
                <a:gd name="T23" fmla="*/ 172 h 233"/>
                <a:gd name="T24" fmla="*/ 126 w 175"/>
                <a:gd name="T25" fmla="*/ 192 h 233"/>
                <a:gd name="T26" fmla="*/ 123 w 175"/>
                <a:gd name="T27" fmla="*/ 215 h 233"/>
                <a:gd name="T28" fmla="*/ 137 w 175"/>
                <a:gd name="T29" fmla="*/ 232 h 233"/>
                <a:gd name="T30" fmla="*/ 145 w 175"/>
                <a:gd name="T31" fmla="*/ 229 h 233"/>
                <a:gd name="T32" fmla="*/ 157 w 175"/>
                <a:gd name="T33" fmla="*/ 226 h 233"/>
                <a:gd name="T34" fmla="*/ 168 w 175"/>
                <a:gd name="T35" fmla="*/ 229 h 233"/>
                <a:gd name="T36" fmla="*/ 174 w 175"/>
                <a:gd name="T37" fmla="*/ 221 h 233"/>
                <a:gd name="T38" fmla="*/ 168 w 175"/>
                <a:gd name="T39" fmla="*/ 178 h 233"/>
                <a:gd name="T40" fmla="*/ 154 w 175"/>
                <a:gd name="T41" fmla="*/ 152 h 233"/>
                <a:gd name="T42" fmla="*/ 140 w 175"/>
                <a:gd name="T43" fmla="*/ 137 h 233"/>
                <a:gd name="T44" fmla="*/ 128 w 175"/>
                <a:gd name="T45" fmla="*/ 126 h 233"/>
                <a:gd name="T46" fmla="*/ 123 w 175"/>
                <a:gd name="T47" fmla="*/ 120 h 233"/>
                <a:gd name="T48" fmla="*/ 120 w 175"/>
                <a:gd name="T49" fmla="*/ 117 h 233"/>
                <a:gd name="T50" fmla="*/ 108 w 175"/>
                <a:gd name="T51" fmla="*/ 109 h 233"/>
                <a:gd name="T52" fmla="*/ 97 w 175"/>
                <a:gd name="T53" fmla="*/ 95 h 233"/>
                <a:gd name="T54" fmla="*/ 94 w 175"/>
                <a:gd name="T55" fmla="*/ 83 h 233"/>
                <a:gd name="T56" fmla="*/ 103 w 175"/>
                <a:gd name="T57" fmla="*/ 74 h 233"/>
                <a:gd name="T58" fmla="*/ 106 w 175"/>
                <a:gd name="T59" fmla="*/ 52 h 233"/>
                <a:gd name="T60" fmla="*/ 80 w 175"/>
                <a:gd name="T61" fmla="*/ 32 h 233"/>
                <a:gd name="T62" fmla="*/ 71 w 175"/>
                <a:gd name="T63" fmla="*/ 9 h 233"/>
                <a:gd name="T64" fmla="*/ 60 w 175"/>
                <a:gd name="T65" fmla="*/ 0 h 233"/>
                <a:gd name="T66" fmla="*/ 48 w 175"/>
                <a:gd name="T67" fmla="*/ 11 h 233"/>
                <a:gd name="T68" fmla="*/ 48 w 175"/>
                <a:gd name="T69" fmla="*/ 37 h 233"/>
                <a:gd name="T70" fmla="*/ 40 w 175"/>
                <a:gd name="T71" fmla="*/ 40 h 233"/>
                <a:gd name="T72" fmla="*/ 26 w 175"/>
                <a:gd name="T73" fmla="*/ 46 h 233"/>
                <a:gd name="T74" fmla="*/ 0 w 175"/>
                <a:gd name="T75" fmla="*/ 54 h 23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75"/>
                <a:gd name="T115" fmla="*/ 0 h 233"/>
                <a:gd name="T116" fmla="*/ 175 w 175"/>
                <a:gd name="T117" fmla="*/ 233 h 23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75" h="233">
                  <a:moveTo>
                    <a:pt x="0" y="54"/>
                  </a:moveTo>
                  <a:lnTo>
                    <a:pt x="3" y="54"/>
                  </a:lnTo>
                  <a:lnTo>
                    <a:pt x="6" y="54"/>
                  </a:lnTo>
                  <a:lnTo>
                    <a:pt x="11" y="54"/>
                  </a:lnTo>
                  <a:lnTo>
                    <a:pt x="14" y="54"/>
                  </a:lnTo>
                  <a:lnTo>
                    <a:pt x="17" y="60"/>
                  </a:lnTo>
                  <a:lnTo>
                    <a:pt x="20" y="66"/>
                  </a:lnTo>
                  <a:lnTo>
                    <a:pt x="20" y="72"/>
                  </a:lnTo>
                  <a:lnTo>
                    <a:pt x="40" y="72"/>
                  </a:lnTo>
                  <a:lnTo>
                    <a:pt x="46" y="86"/>
                  </a:lnTo>
                  <a:lnTo>
                    <a:pt x="43" y="103"/>
                  </a:lnTo>
                  <a:lnTo>
                    <a:pt x="40" y="117"/>
                  </a:lnTo>
                  <a:lnTo>
                    <a:pt x="37" y="123"/>
                  </a:lnTo>
                  <a:lnTo>
                    <a:pt x="40" y="123"/>
                  </a:lnTo>
                  <a:lnTo>
                    <a:pt x="46" y="123"/>
                  </a:lnTo>
                  <a:lnTo>
                    <a:pt x="51" y="123"/>
                  </a:lnTo>
                  <a:lnTo>
                    <a:pt x="60" y="117"/>
                  </a:lnTo>
                  <a:lnTo>
                    <a:pt x="66" y="115"/>
                  </a:lnTo>
                  <a:lnTo>
                    <a:pt x="77" y="115"/>
                  </a:lnTo>
                  <a:lnTo>
                    <a:pt x="83" y="117"/>
                  </a:lnTo>
                  <a:lnTo>
                    <a:pt x="88" y="120"/>
                  </a:lnTo>
                  <a:lnTo>
                    <a:pt x="106" y="140"/>
                  </a:lnTo>
                  <a:lnTo>
                    <a:pt x="114" y="158"/>
                  </a:lnTo>
                  <a:lnTo>
                    <a:pt x="120" y="172"/>
                  </a:lnTo>
                  <a:lnTo>
                    <a:pt x="120" y="175"/>
                  </a:lnTo>
                  <a:lnTo>
                    <a:pt x="126" y="192"/>
                  </a:lnTo>
                  <a:lnTo>
                    <a:pt x="126" y="206"/>
                  </a:lnTo>
                  <a:lnTo>
                    <a:pt x="123" y="215"/>
                  </a:lnTo>
                  <a:lnTo>
                    <a:pt x="123" y="221"/>
                  </a:lnTo>
                  <a:lnTo>
                    <a:pt x="137" y="232"/>
                  </a:lnTo>
                  <a:lnTo>
                    <a:pt x="140" y="229"/>
                  </a:lnTo>
                  <a:lnTo>
                    <a:pt x="145" y="229"/>
                  </a:lnTo>
                  <a:lnTo>
                    <a:pt x="151" y="229"/>
                  </a:lnTo>
                  <a:lnTo>
                    <a:pt x="157" y="226"/>
                  </a:lnTo>
                  <a:lnTo>
                    <a:pt x="163" y="226"/>
                  </a:lnTo>
                  <a:lnTo>
                    <a:pt x="168" y="229"/>
                  </a:lnTo>
                  <a:lnTo>
                    <a:pt x="174" y="229"/>
                  </a:lnTo>
                  <a:lnTo>
                    <a:pt x="174" y="221"/>
                  </a:lnTo>
                  <a:lnTo>
                    <a:pt x="171" y="200"/>
                  </a:lnTo>
                  <a:lnTo>
                    <a:pt x="168" y="178"/>
                  </a:lnTo>
                  <a:lnTo>
                    <a:pt x="160" y="158"/>
                  </a:lnTo>
                  <a:lnTo>
                    <a:pt x="154" y="152"/>
                  </a:lnTo>
                  <a:lnTo>
                    <a:pt x="148" y="143"/>
                  </a:lnTo>
                  <a:lnTo>
                    <a:pt x="140" y="137"/>
                  </a:lnTo>
                  <a:lnTo>
                    <a:pt x="134" y="132"/>
                  </a:lnTo>
                  <a:lnTo>
                    <a:pt x="128" y="126"/>
                  </a:lnTo>
                  <a:lnTo>
                    <a:pt x="126" y="120"/>
                  </a:lnTo>
                  <a:lnTo>
                    <a:pt x="123" y="120"/>
                  </a:lnTo>
                  <a:lnTo>
                    <a:pt x="123" y="117"/>
                  </a:lnTo>
                  <a:lnTo>
                    <a:pt x="120" y="117"/>
                  </a:lnTo>
                  <a:lnTo>
                    <a:pt x="114" y="115"/>
                  </a:lnTo>
                  <a:lnTo>
                    <a:pt x="108" y="109"/>
                  </a:lnTo>
                  <a:lnTo>
                    <a:pt x="103" y="103"/>
                  </a:lnTo>
                  <a:lnTo>
                    <a:pt x="97" y="95"/>
                  </a:lnTo>
                  <a:lnTo>
                    <a:pt x="94" y="89"/>
                  </a:lnTo>
                  <a:lnTo>
                    <a:pt x="94" y="83"/>
                  </a:lnTo>
                  <a:lnTo>
                    <a:pt x="100" y="77"/>
                  </a:lnTo>
                  <a:lnTo>
                    <a:pt x="103" y="74"/>
                  </a:lnTo>
                  <a:lnTo>
                    <a:pt x="106" y="66"/>
                  </a:lnTo>
                  <a:lnTo>
                    <a:pt x="106" y="52"/>
                  </a:lnTo>
                  <a:lnTo>
                    <a:pt x="100" y="43"/>
                  </a:lnTo>
                  <a:lnTo>
                    <a:pt x="80" y="32"/>
                  </a:lnTo>
                  <a:lnTo>
                    <a:pt x="74" y="9"/>
                  </a:lnTo>
                  <a:lnTo>
                    <a:pt x="71" y="9"/>
                  </a:lnTo>
                  <a:lnTo>
                    <a:pt x="66" y="3"/>
                  </a:lnTo>
                  <a:lnTo>
                    <a:pt x="60" y="0"/>
                  </a:lnTo>
                  <a:lnTo>
                    <a:pt x="48" y="6"/>
                  </a:lnTo>
                  <a:lnTo>
                    <a:pt x="48" y="11"/>
                  </a:lnTo>
                  <a:lnTo>
                    <a:pt x="51" y="26"/>
                  </a:lnTo>
                  <a:lnTo>
                    <a:pt x="48" y="37"/>
                  </a:lnTo>
                  <a:lnTo>
                    <a:pt x="46" y="43"/>
                  </a:lnTo>
                  <a:lnTo>
                    <a:pt x="40" y="40"/>
                  </a:lnTo>
                  <a:lnTo>
                    <a:pt x="31" y="43"/>
                  </a:lnTo>
                  <a:lnTo>
                    <a:pt x="26" y="46"/>
                  </a:lnTo>
                  <a:lnTo>
                    <a:pt x="23" y="46"/>
                  </a:lnTo>
                  <a:lnTo>
                    <a:pt x="0" y="54"/>
                  </a:lnTo>
                </a:path>
              </a:pathLst>
            </a:custGeom>
            <a:grpFill/>
            <a:ln w="12700" cap="rnd" cmpd="sng">
              <a:noFill/>
              <a:prstDash val="solid"/>
              <a:round/>
              <a:headEnd type="none" w="med" len="med"/>
              <a:tailEnd type="none" w="med" len="med"/>
            </a:ln>
          </p:spPr>
          <p:txBody>
            <a:bodyPr/>
            <a:lstStyle/>
            <a:p>
              <a:pPr>
                <a:defRPr/>
              </a:pPr>
              <a:endParaRPr lang="en-GB"/>
            </a:p>
          </p:txBody>
        </p:sp>
        <p:sp>
          <p:nvSpPr>
            <p:cNvPr id="23560" name="Freeform 18"/>
            <p:cNvSpPr>
              <a:spLocks/>
            </p:cNvSpPr>
            <p:nvPr/>
          </p:nvSpPr>
          <p:spPr bwMode="auto">
            <a:xfrm>
              <a:off x="4382" y="2777"/>
              <a:ext cx="206" cy="270"/>
            </a:xfrm>
            <a:custGeom>
              <a:avLst/>
              <a:gdLst>
                <a:gd name="T0" fmla="*/ 0 w 190"/>
                <a:gd name="T1" fmla="*/ 58 h 249"/>
                <a:gd name="T2" fmla="*/ 6 w 190"/>
                <a:gd name="T3" fmla="*/ 58 h 249"/>
                <a:gd name="T4" fmla="*/ 15 w 190"/>
                <a:gd name="T5" fmla="*/ 58 h 249"/>
                <a:gd name="T6" fmla="*/ 22 w 190"/>
                <a:gd name="T7" fmla="*/ 70 h 249"/>
                <a:gd name="T8" fmla="*/ 43 w 190"/>
                <a:gd name="T9" fmla="*/ 77 h 249"/>
                <a:gd name="T10" fmla="*/ 46 w 190"/>
                <a:gd name="T11" fmla="*/ 110 h 249"/>
                <a:gd name="T12" fmla="*/ 40 w 190"/>
                <a:gd name="T13" fmla="*/ 132 h 249"/>
                <a:gd name="T14" fmla="*/ 50 w 190"/>
                <a:gd name="T15" fmla="*/ 132 h 249"/>
                <a:gd name="T16" fmla="*/ 65 w 190"/>
                <a:gd name="T17" fmla="*/ 126 h 249"/>
                <a:gd name="T18" fmla="*/ 84 w 190"/>
                <a:gd name="T19" fmla="*/ 122 h 249"/>
                <a:gd name="T20" fmla="*/ 96 w 190"/>
                <a:gd name="T21" fmla="*/ 129 h 249"/>
                <a:gd name="T22" fmla="*/ 124 w 190"/>
                <a:gd name="T23" fmla="*/ 168 h 249"/>
                <a:gd name="T24" fmla="*/ 130 w 190"/>
                <a:gd name="T25" fmla="*/ 187 h 249"/>
                <a:gd name="T26" fmla="*/ 136 w 190"/>
                <a:gd name="T27" fmla="*/ 220 h 249"/>
                <a:gd name="T28" fmla="*/ 133 w 190"/>
                <a:gd name="T29" fmla="*/ 236 h 249"/>
                <a:gd name="T30" fmla="*/ 152 w 190"/>
                <a:gd name="T31" fmla="*/ 245 h 249"/>
                <a:gd name="T32" fmla="*/ 164 w 190"/>
                <a:gd name="T33" fmla="*/ 245 h 249"/>
                <a:gd name="T34" fmla="*/ 177 w 190"/>
                <a:gd name="T35" fmla="*/ 242 h 249"/>
                <a:gd name="T36" fmla="*/ 189 w 190"/>
                <a:gd name="T37" fmla="*/ 245 h 249"/>
                <a:gd name="T38" fmla="*/ 186 w 190"/>
                <a:gd name="T39" fmla="*/ 214 h 249"/>
                <a:gd name="T40" fmla="*/ 174 w 190"/>
                <a:gd name="T41" fmla="*/ 168 h 249"/>
                <a:gd name="T42" fmla="*/ 161 w 190"/>
                <a:gd name="T43" fmla="*/ 153 h 249"/>
                <a:gd name="T44" fmla="*/ 146 w 190"/>
                <a:gd name="T45" fmla="*/ 141 h 249"/>
                <a:gd name="T46" fmla="*/ 136 w 190"/>
                <a:gd name="T47" fmla="*/ 129 h 249"/>
                <a:gd name="T48" fmla="*/ 133 w 190"/>
                <a:gd name="T49" fmla="*/ 126 h 249"/>
                <a:gd name="T50" fmla="*/ 124 w 190"/>
                <a:gd name="T51" fmla="*/ 122 h 249"/>
                <a:gd name="T52" fmla="*/ 112 w 190"/>
                <a:gd name="T53" fmla="*/ 110 h 249"/>
                <a:gd name="T54" fmla="*/ 102 w 190"/>
                <a:gd name="T55" fmla="*/ 95 h 249"/>
                <a:gd name="T56" fmla="*/ 108 w 190"/>
                <a:gd name="T57" fmla="*/ 83 h 249"/>
                <a:gd name="T58" fmla="*/ 115 w 190"/>
                <a:gd name="T59" fmla="*/ 70 h 249"/>
                <a:gd name="T60" fmla="*/ 108 w 190"/>
                <a:gd name="T61" fmla="*/ 46 h 249"/>
                <a:gd name="T62" fmla="*/ 81 w 190"/>
                <a:gd name="T63" fmla="*/ 9 h 249"/>
                <a:gd name="T64" fmla="*/ 71 w 190"/>
                <a:gd name="T65" fmla="*/ 3 h 249"/>
                <a:gd name="T66" fmla="*/ 53 w 190"/>
                <a:gd name="T67" fmla="*/ 6 h 249"/>
                <a:gd name="T68" fmla="*/ 56 w 190"/>
                <a:gd name="T69" fmla="*/ 28 h 249"/>
                <a:gd name="T70" fmla="*/ 50 w 190"/>
                <a:gd name="T71" fmla="*/ 46 h 249"/>
                <a:gd name="T72" fmla="*/ 34 w 190"/>
                <a:gd name="T73" fmla="*/ 46 h 249"/>
                <a:gd name="T74" fmla="*/ 25 w 190"/>
                <a:gd name="T75" fmla="*/ 49 h 24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0"/>
                <a:gd name="T115" fmla="*/ 0 h 249"/>
                <a:gd name="T116" fmla="*/ 190 w 190"/>
                <a:gd name="T117" fmla="*/ 249 h 24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0" h="249">
                  <a:moveTo>
                    <a:pt x="0" y="58"/>
                  </a:moveTo>
                  <a:lnTo>
                    <a:pt x="0" y="58"/>
                  </a:lnTo>
                  <a:lnTo>
                    <a:pt x="3" y="58"/>
                  </a:lnTo>
                  <a:lnTo>
                    <a:pt x="6" y="58"/>
                  </a:lnTo>
                  <a:lnTo>
                    <a:pt x="12" y="58"/>
                  </a:lnTo>
                  <a:lnTo>
                    <a:pt x="15" y="58"/>
                  </a:lnTo>
                  <a:lnTo>
                    <a:pt x="19" y="64"/>
                  </a:lnTo>
                  <a:lnTo>
                    <a:pt x="22" y="70"/>
                  </a:lnTo>
                  <a:lnTo>
                    <a:pt x="22" y="77"/>
                  </a:lnTo>
                  <a:lnTo>
                    <a:pt x="43" y="77"/>
                  </a:lnTo>
                  <a:lnTo>
                    <a:pt x="50" y="92"/>
                  </a:lnTo>
                  <a:lnTo>
                    <a:pt x="46" y="110"/>
                  </a:lnTo>
                  <a:lnTo>
                    <a:pt x="43" y="126"/>
                  </a:lnTo>
                  <a:lnTo>
                    <a:pt x="40" y="132"/>
                  </a:lnTo>
                  <a:lnTo>
                    <a:pt x="43" y="132"/>
                  </a:lnTo>
                  <a:lnTo>
                    <a:pt x="50" y="132"/>
                  </a:lnTo>
                  <a:lnTo>
                    <a:pt x="56" y="132"/>
                  </a:lnTo>
                  <a:lnTo>
                    <a:pt x="65" y="126"/>
                  </a:lnTo>
                  <a:lnTo>
                    <a:pt x="71" y="122"/>
                  </a:lnTo>
                  <a:lnTo>
                    <a:pt x="84" y="122"/>
                  </a:lnTo>
                  <a:lnTo>
                    <a:pt x="90" y="126"/>
                  </a:lnTo>
                  <a:lnTo>
                    <a:pt x="96" y="129"/>
                  </a:lnTo>
                  <a:lnTo>
                    <a:pt x="115" y="150"/>
                  </a:lnTo>
                  <a:lnTo>
                    <a:pt x="124" y="168"/>
                  </a:lnTo>
                  <a:lnTo>
                    <a:pt x="130" y="184"/>
                  </a:lnTo>
                  <a:lnTo>
                    <a:pt x="130" y="187"/>
                  </a:lnTo>
                  <a:lnTo>
                    <a:pt x="136" y="205"/>
                  </a:lnTo>
                  <a:lnTo>
                    <a:pt x="136" y="220"/>
                  </a:lnTo>
                  <a:lnTo>
                    <a:pt x="133" y="230"/>
                  </a:lnTo>
                  <a:lnTo>
                    <a:pt x="133" y="236"/>
                  </a:lnTo>
                  <a:lnTo>
                    <a:pt x="149" y="248"/>
                  </a:lnTo>
                  <a:lnTo>
                    <a:pt x="152" y="245"/>
                  </a:lnTo>
                  <a:lnTo>
                    <a:pt x="158" y="245"/>
                  </a:lnTo>
                  <a:lnTo>
                    <a:pt x="164" y="245"/>
                  </a:lnTo>
                  <a:lnTo>
                    <a:pt x="170" y="242"/>
                  </a:lnTo>
                  <a:lnTo>
                    <a:pt x="177" y="242"/>
                  </a:lnTo>
                  <a:lnTo>
                    <a:pt x="183" y="245"/>
                  </a:lnTo>
                  <a:lnTo>
                    <a:pt x="189" y="245"/>
                  </a:lnTo>
                  <a:lnTo>
                    <a:pt x="189" y="236"/>
                  </a:lnTo>
                  <a:lnTo>
                    <a:pt x="186" y="214"/>
                  </a:lnTo>
                  <a:lnTo>
                    <a:pt x="183" y="190"/>
                  </a:lnTo>
                  <a:lnTo>
                    <a:pt x="174" y="168"/>
                  </a:lnTo>
                  <a:lnTo>
                    <a:pt x="167" y="162"/>
                  </a:lnTo>
                  <a:lnTo>
                    <a:pt x="161" y="153"/>
                  </a:lnTo>
                  <a:lnTo>
                    <a:pt x="152" y="147"/>
                  </a:lnTo>
                  <a:lnTo>
                    <a:pt x="146" y="141"/>
                  </a:lnTo>
                  <a:lnTo>
                    <a:pt x="139" y="135"/>
                  </a:lnTo>
                  <a:lnTo>
                    <a:pt x="136" y="129"/>
                  </a:lnTo>
                  <a:lnTo>
                    <a:pt x="133" y="129"/>
                  </a:lnTo>
                  <a:lnTo>
                    <a:pt x="133" y="126"/>
                  </a:lnTo>
                  <a:lnTo>
                    <a:pt x="130" y="126"/>
                  </a:lnTo>
                  <a:lnTo>
                    <a:pt x="124" y="122"/>
                  </a:lnTo>
                  <a:lnTo>
                    <a:pt x="118" y="116"/>
                  </a:lnTo>
                  <a:lnTo>
                    <a:pt x="112" y="110"/>
                  </a:lnTo>
                  <a:lnTo>
                    <a:pt x="105" y="101"/>
                  </a:lnTo>
                  <a:lnTo>
                    <a:pt x="102" y="95"/>
                  </a:lnTo>
                  <a:lnTo>
                    <a:pt x="102" y="89"/>
                  </a:lnTo>
                  <a:lnTo>
                    <a:pt x="108" y="83"/>
                  </a:lnTo>
                  <a:lnTo>
                    <a:pt x="112" y="80"/>
                  </a:lnTo>
                  <a:lnTo>
                    <a:pt x="115" y="70"/>
                  </a:lnTo>
                  <a:lnTo>
                    <a:pt x="115" y="55"/>
                  </a:lnTo>
                  <a:lnTo>
                    <a:pt x="108" y="46"/>
                  </a:lnTo>
                  <a:lnTo>
                    <a:pt x="87" y="34"/>
                  </a:lnTo>
                  <a:lnTo>
                    <a:pt x="81" y="9"/>
                  </a:lnTo>
                  <a:lnTo>
                    <a:pt x="77" y="9"/>
                  </a:lnTo>
                  <a:lnTo>
                    <a:pt x="71" y="3"/>
                  </a:lnTo>
                  <a:lnTo>
                    <a:pt x="65" y="0"/>
                  </a:lnTo>
                  <a:lnTo>
                    <a:pt x="53" y="6"/>
                  </a:lnTo>
                  <a:lnTo>
                    <a:pt x="53" y="12"/>
                  </a:lnTo>
                  <a:lnTo>
                    <a:pt x="56" y="28"/>
                  </a:lnTo>
                  <a:lnTo>
                    <a:pt x="53" y="40"/>
                  </a:lnTo>
                  <a:lnTo>
                    <a:pt x="50" y="46"/>
                  </a:lnTo>
                  <a:lnTo>
                    <a:pt x="43" y="43"/>
                  </a:lnTo>
                  <a:lnTo>
                    <a:pt x="34" y="46"/>
                  </a:lnTo>
                  <a:lnTo>
                    <a:pt x="28" y="49"/>
                  </a:lnTo>
                  <a:lnTo>
                    <a:pt x="25" y="49"/>
                  </a:lnTo>
                  <a:lnTo>
                    <a:pt x="0" y="58"/>
                  </a:lnTo>
                </a:path>
              </a:pathLst>
            </a:custGeom>
            <a:solidFill>
              <a:srgbClr val="C00000"/>
            </a:solidFill>
            <a:ln w="12700" cap="rnd" cmpd="sng">
              <a:solidFill>
                <a:schemeClr val="bg1"/>
              </a:solidFill>
              <a:prstDash val="solid"/>
              <a:round/>
              <a:headEnd type="none" w="med" len="med"/>
              <a:tailEnd type="none" w="med" len="med"/>
            </a:ln>
          </p:spPr>
          <p:txBody>
            <a:bodyPr/>
            <a:lstStyle/>
            <a:p>
              <a:pPr>
                <a:defRPr/>
              </a:pPr>
              <a:endParaRPr lang="en-GB"/>
            </a:p>
          </p:txBody>
        </p:sp>
        <p:sp>
          <p:nvSpPr>
            <p:cNvPr id="23561" name="Freeform 20"/>
            <p:cNvSpPr>
              <a:spLocks/>
            </p:cNvSpPr>
            <p:nvPr/>
          </p:nvSpPr>
          <p:spPr bwMode="auto">
            <a:xfrm>
              <a:off x="4368" y="3288"/>
              <a:ext cx="139" cy="135"/>
            </a:xfrm>
            <a:custGeom>
              <a:avLst/>
              <a:gdLst>
                <a:gd name="T0" fmla="*/ 0 w 129"/>
                <a:gd name="T1" fmla="*/ 0 h 125"/>
                <a:gd name="T2" fmla="*/ 27 w 129"/>
                <a:gd name="T3" fmla="*/ 49 h 125"/>
                <a:gd name="T4" fmla="*/ 29 w 129"/>
                <a:gd name="T5" fmla="*/ 51 h 125"/>
                <a:gd name="T6" fmla="*/ 40 w 129"/>
                <a:gd name="T7" fmla="*/ 59 h 125"/>
                <a:gd name="T8" fmla="*/ 53 w 129"/>
                <a:gd name="T9" fmla="*/ 70 h 125"/>
                <a:gd name="T10" fmla="*/ 69 w 129"/>
                <a:gd name="T11" fmla="*/ 84 h 125"/>
                <a:gd name="T12" fmla="*/ 88 w 129"/>
                <a:gd name="T13" fmla="*/ 97 h 125"/>
                <a:gd name="T14" fmla="*/ 101 w 129"/>
                <a:gd name="T15" fmla="*/ 111 h 125"/>
                <a:gd name="T16" fmla="*/ 115 w 129"/>
                <a:gd name="T17" fmla="*/ 119 h 125"/>
                <a:gd name="T18" fmla="*/ 120 w 129"/>
                <a:gd name="T19" fmla="*/ 124 h 125"/>
                <a:gd name="T20" fmla="*/ 125 w 129"/>
                <a:gd name="T21" fmla="*/ 121 h 125"/>
                <a:gd name="T22" fmla="*/ 128 w 129"/>
                <a:gd name="T23" fmla="*/ 116 h 125"/>
                <a:gd name="T24" fmla="*/ 125 w 129"/>
                <a:gd name="T25" fmla="*/ 113 h 125"/>
                <a:gd name="T26" fmla="*/ 125 w 129"/>
                <a:gd name="T27" fmla="*/ 108 h 125"/>
                <a:gd name="T28" fmla="*/ 123 w 129"/>
                <a:gd name="T29" fmla="*/ 102 h 125"/>
                <a:gd name="T30" fmla="*/ 120 w 129"/>
                <a:gd name="T31" fmla="*/ 100 h 125"/>
                <a:gd name="T32" fmla="*/ 107 w 129"/>
                <a:gd name="T33" fmla="*/ 78 h 125"/>
                <a:gd name="T34" fmla="*/ 107 w 129"/>
                <a:gd name="T35" fmla="*/ 73 h 125"/>
                <a:gd name="T36" fmla="*/ 107 w 129"/>
                <a:gd name="T37" fmla="*/ 65 h 125"/>
                <a:gd name="T38" fmla="*/ 101 w 129"/>
                <a:gd name="T39" fmla="*/ 51 h 125"/>
                <a:gd name="T40" fmla="*/ 99 w 129"/>
                <a:gd name="T41" fmla="*/ 43 h 125"/>
                <a:gd name="T42" fmla="*/ 85 w 129"/>
                <a:gd name="T43" fmla="*/ 22 h 125"/>
                <a:gd name="T44" fmla="*/ 72 w 129"/>
                <a:gd name="T45" fmla="*/ 24 h 125"/>
                <a:gd name="T46" fmla="*/ 53 w 129"/>
                <a:gd name="T47" fmla="*/ 8 h 125"/>
                <a:gd name="T48" fmla="*/ 24 w 129"/>
                <a:gd name="T49" fmla="*/ 13 h 125"/>
                <a:gd name="T50" fmla="*/ 0 w 129"/>
                <a:gd name="T51" fmla="*/ 0 h 12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9"/>
                <a:gd name="T79" fmla="*/ 0 h 125"/>
                <a:gd name="T80" fmla="*/ 129 w 129"/>
                <a:gd name="T81" fmla="*/ 125 h 12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9" h="125">
                  <a:moveTo>
                    <a:pt x="0" y="0"/>
                  </a:moveTo>
                  <a:lnTo>
                    <a:pt x="27" y="49"/>
                  </a:lnTo>
                  <a:lnTo>
                    <a:pt x="29" y="51"/>
                  </a:lnTo>
                  <a:lnTo>
                    <a:pt x="40" y="59"/>
                  </a:lnTo>
                  <a:lnTo>
                    <a:pt x="53" y="70"/>
                  </a:lnTo>
                  <a:lnTo>
                    <a:pt x="69" y="84"/>
                  </a:lnTo>
                  <a:lnTo>
                    <a:pt x="88" y="97"/>
                  </a:lnTo>
                  <a:lnTo>
                    <a:pt x="101" y="111"/>
                  </a:lnTo>
                  <a:lnTo>
                    <a:pt x="115" y="119"/>
                  </a:lnTo>
                  <a:lnTo>
                    <a:pt x="120" y="124"/>
                  </a:lnTo>
                  <a:lnTo>
                    <a:pt x="125" y="121"/>
                  </a:lnTo>
                  <a:lnTo>
                    <a:pt x="128" y="116"/>
                  </a:lnTo>
                  <a:lnTo>
                    <a:pt x="125" y="113"/>
                  </a:lnTo>
                  <a:lnTo>
                    <a:pt x="125" y="108"/>
                  </a:lnTo>
                  <a:lnTo>
                    <a:pt x="123" y="102"/>
                  </a:lnTo>
                  <a:lnTo>
                    <a:pt x="120" y="100"/>
                  </a:lnTo>
                  <a:lnTo>
                    <a:pt x="107" y="78"/>
                  </a:lnTo>
                  <a:lnTo>
                    <a:pt x="107" y="73"/>
                  </a:lnTo>
                  <a:lnTo>
                    <a:pt x="107" y="65"/>
                  </a:lnTo>
                  <a:lnTo>
                    <a:pt x="101" y="51"/>
                  </a:lnTo>
                  <a:lnTo>
                    <a:pt x="99" y="43"/>
                  </a:lnTo>
                  <a:lnTo>
                    <a:pt x="85" y="22"/>
                  </a:lnTo>
                  <a:lnTo>
                    <a:pt x="72" y="24"/>
                  </a:lnTo>
                  <a:lnTo>
                    <a:pt x="53" y="8"/>
                  </a:lnTo>
                  <a:lnTo>
                    <a:pt x="24" y="13"/>
                  </a:lnTo>
                  <a:lnTo>
                    <a:pt x="0" y="0"/>
                  </a:lnTo>
                </a:path>
              </a:pathLst>
            </a:custGeom>
            <a:grpFill/>
            <a:ln w="12700" cap="rnd" cmpd="sng">
              <a:noFill/>
              <a:prstDash val="solid"/>
              <a:round/>
              <a:headEnd type="none" w="med" len="med"/>
              <a:tailEnd type="none" w="med" len="med"/>
            </a:ln>
          </p:spPr>
          <p:txBody>
            <a:bodyPr/>
            <a:lstStyle/>
            <a:p>
              <a:pPr>
                <a:defRPr/>
              </a:pPr>
              <a:endParaRPr lang="en-GB"/>
            </a:p>
          </p:txBody>
        </p:sp>
        <p:sp>
          <p:nvSpPr>
            <p:cNvPr id="23562" name="Freeform 21"/>
            <p:cNvSpPr>
              <a:spLocks/>
            </p:cNvSpPr>
            <p:nvPr/>
          </p:nvSpPr>
          <p:spPr bwMode="auto">
            <a:xfrm>
              <a:off x="4368" y="3288"/>
              <a:ext cx="160" cy="155"/>
            </a:xfrm>
            <a:custGeom>
              <a:avLst/>
              <a:gdLst>
                <a:gd name="T0" fmla="*/ 0 w 148"/>
                <a:gd name="T1" fmla="*/ 0 h 143"/>
                <a:gd name="T2" fmla="*/ 31 w 148"/>
                <a:gd name="T3" fmla="*/ 56 h 143"/>
                <a:gd name="T4" fmla="*/ 34 w 148"/>
                <a:gd name="T5" fmla="*/ 59 h 143"/>
                <a:gd name="T6" fmla="*/ 46 w 148"/>
                <a:gd name="T7" fmla="*/ 68 h 143"/>
                <a:gd name="T8" fmla="*/ 61 w 148"/>
                <a:gd name="T9" fmla="*/ 80 h 143"/>
                <a:gd name="T10" fmla="*/ 80 w 148"/>
                <a:gd name="T11" fmla="*/ 96 h 143"/>
                <a:gd name="T12" fmla="*/ 101 w 148"/>
                <a:gd name="T13" fmla="*/ 111 h 143"/>
                <a:gd name="T14" fmla="*/ 116 w 148"/>
                <a:gd name="T15" fmla="*/ 127 h 143"/>
                <a:gd name="T16" fmla="*/ 132 w 148"/>
                <a:gd name="T17" fmla="*/ 136 h 143"/>
                <a:gd name="T18" fmla="*/ 138 w 148"/>
                <a:gd name="T19" fmla="*/ 142 h 143"/>
                <a:gd name="T20" fmla="*/ 144 w 148"/>
                <a:gd name="T21" fmla="*/ 139 h 143"/>
                <a:gd name="T22" fmla="*/ 147 w 148"/>
                <a:gd name="T23" fmla="*/ 133 h 143"/>
                <a:gd name="T24" fmla="*/ 144 w 148"/>
                <a:gd name="T25" fmla="*/ 130 h 143"/>
                <a:gd name="T26" fmla="*/ 144 w 148"/>
                <a:gd name="T27" fmla="*/ 123 h 143"/>
                <a:gd name="T28" fmla="*/ 141 w 148"/>
                <a:gd name="T29" fmla="*/ 117 h 143"/>
                <a:gd name="T30" fmla="*/ 138 w 148"/>
                <a:gd name="T31" fmla="*/ 114 h 143"/>
                <a:gd name="T32" fmla="*/ 123 w 148"/>
                <a:gd name="T33" fmla="*/ 90 h 143"/>
                <a:gd name="T34" fmla="*/ 123 w 148"/>
                <a:gd name="T35" fmla="*/ 83 h 143"/>
                <a:gd name="T36" fmla="*/ 123 w 148"/>
                <a:gd name="T37" fmla="*/ 74 h 143"/>
                <a:gd name="T38" fmla="*/ 116 w 148"/>
                <a:gd name="T39" fmla="*/ 59 h 143"/>
                <a:gd name="T40" fmla="*/ 113 w 148"/>
                <a:gd name="T41" fmla="*/ 49 h 143"/>
                <a:gd name="T42" fmla="*/ 98 w 148"/>
                <a:gd name="T43" fmla="*/ 25 h 143"/>
                <a:gd name="T44" fmla="*/ 83 w 148"/>
                <a:gd name="T45" fmla="*/ 28 h 143"/>
                <a:gd name="T46" fmla="*/ 61 w 148"/>
                <a:gd name="T47" fmla="*/ 9 h 143"/>
                <a:gd name="T48" fmla="*/ 28 w 148"/>
                <a:gd name="T49" fmla="*/ 15 h 143"/>
                <a:gd name="T50" fmla="*/ 0 w 148"/>
                <a:gd name="T51" fmla="*/ 0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48"/>
                <a:gd name="T79" fmla="*/ 0 h 143"/>
                <a:gd name="T80" fmla="*/ 148 w 148"/>
                <a:gd name="T81" fmla="*/ 143 h 1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48" h="143">
                  <a:moveTo>
                    <a:pt x="0" y="0"/>
                  </a:moveTo>
                  <a:lnTo>
                    <a:pt x="31" y="56"/>
                  </a:lnTo>
                  <a:lnTo>
                    <a:pt x="34" y="59"/>
                  </a:lnTo>
                  <a:lnTo>
                    <a:pt x="46" y="68"/>
                  </a:lnTo>
                  <a:lnTo>
                    <a:pt x="61" y="80"/>
                  </a:lnTo>
                  <a:lnTo>
                    <a:pt x="80" y="96"/>
                  </a:lnTo>
                  <a:lnTo>
                    <a:pt x="101" y="111"/>
                  </a:lnTo>
                  <a:lnTo>
                    <a:pt x="116" y="127"/>
                  </a:lnTo>
                  <a:lnTo>
                    <a:pt x="132" y="136"/>
                  </a:lnTo>
                  <a:lnTo>
                    <a:pt x="138" y="142"/>
                  </a:lnTo>
                  <a:lnTo>
                    <a:pt x="144" y="139"/>
                  </a:lnTo>
                  <a:lnTo>
                    <a:pt x="147" y="133"/>
                  </a:lnTo>
                  <a:lnTo>
                    <a:pt x="144" y="130"/>
                  </a:lnTo>
                  <a:lnTo>
                    <a:pt x="144" y="123"/>
                  </a:lnTo>
                  <a:lnTo>
                    <a:pt x="141" y="117"/>
                  </a:lnTo>
                  <a:lnTo>
                    <a:pt x="138" y="114"/>
                  </a:lnTo>
                  <a:lnTo>
                    <a:pt x="123" y="90"/>
                  </a:lnTo>
                  <a:lnTo>
                    <a:pt x="123" y="83"/>
                  </a:lnTo>
                  <a:lnTo>
                    <a:pt x="123" y="74"/>
                  </a:lnTo>
                  <a:lnTo>
                    <a:pt x="116" y="59"/>
                  </a:lnTo>
                  <a:lnTo>
                    <a:pt x="113" y="49"/>
                  </a:lnTo>
                  <a:lnTo>
                    <a:pt x="98" y="25"/>
                  </a:lnTo>
                  <a:lnTo>
                    <a:pt x="83" y="28"/>
                  </a:lnTo>
                  <a:lnTo>
                    <a:pt x="61" y="9"/>
                  </a:lnTo>
                  <a:lnTo>
                    <a:pt x="28" y="15"/>
                  </a:lnTo>
                  <a:lnTo>
                    <a:pt x="0" y="0"/>
                  </a:lnTo>
                </a:path>
              </a:pathLst>
            </a:custGeom>
            <a:grpFill/>
            <a:ln w="12700" cap="rnd" cmpd="sng">
              <a:noFill/>
              <a:prstDash val="solid"/>
              <a:round/>
              <a:headEnd type="none" w="med" len="med"/>
              <a:tailEnd type="none" w="med" len="med"/>
            </a:ln>
          </p:spPr>
          <p:txBody>
            <a:bodyPr/>
            <a:lstStyle/>
            <a:p>
              <a:pPr>
                <a:defRPr/>
              </a:pPr>
              <a:endParaRPr lang="en-GB"/>
            </a:p>
          </p:txBody>
        </p:sp>
        <p:sp>
          <p:nvSpPr>
            <p:cNvPr id="23563" name="Freeform 22"/>
            <p:cNvSpPr>
              <a:spLocks/>
            </p:cNvSpPr>
            <p:nvPr/>
          </p:nvSpPr>
          <p:spPr bwMode="auto">
            <a:xfrm>
              <a:off x="4045" y="2696"/>
              <a:ext cx="103" cy="112"/>
            </a:xfrm>
            <a:custGeom>
              <a:avLst/>
              <a:gdLst>
                <a:gd name="T0" fmla="*/ 92 w 96"/>
                <a:gd name="T1" fmla="*/ 102 h 103"/>
                <a:gd name="T2" fmla="*/ 85 w 96"/>
                <a:gd name="T3" fmla="*/ 84 h 103"/>
                <a:gd name="T4" fmla="*/ 85 w 96"/>
                <a:gd name="T5" fmla="*/ 81 h 103"/>
                <a:gd name="T6" fmla="*/ 82 w 96"/>
                <a:gd name="T7" fmla="*/ 78 h 103"/>
                <a:gd name="T8" fmla="*/ 77 w 96"/>
                <a:gd name="T9" fmla="*/ 73 h 103"/>
                <a:gd name="T10" fmla="*/ 72 w 96"/>
                <a:gd name="T11" fmla="*/ 71 h 103"/>
                <a:gd name="T12" fmla="*/ 69 w 96"/>
                <a:gd name="T13" fmla="*/ 71 h 103"/>
                <a:gd name="T14" fmla="*/ 67 w 96"/>
                <a:gd name="T15" fmla="*/ 71 h 103"/>
                <a:gd name="T16" fmla="*/ 64 w 96"/>
                <a:gd name="T17" fmla="*/ 68 h 103"/>
                <a:gd name="T18" fmla="*/ 56 w 96"/>
                <a:gd name="T19" fmla="*/ 68 h 103"/>
                <a:gd name="T20" fmla="*/ 51 w 96"/>
                <a:gd name="T21" fmla="*/ 68 h 103"/>
                <a:gd name="T22" fmla="*/ 44 w 96"/>
                <a:gd name="T23" fmla="*/ 68 h 103"/>
                <a:gd name="T24" fmla="*/ 39 w 96"/>
                <a:gd name="T25" fmla="*/ 71 h 103"/>
                <a:gd name="T26" fmla="*/ 33 w 96"/>
                <a:gd name="T27" fmla="*/ 76 h 103"/>
                <a:gd name="T28" fmla="*/ 31 w 96"/>
                <a:gd name="T29" fmla="*/ 81 h 103"/>
                <a:gd name="T30" fmla="*/ 23 w 96"/>
                <a:gd name="T31" fmla="*/ 84 h 103"/>
                <a:gd name="T32" fmla="*/ 10 w 96"/>
                <a:gd name="T33" fmla="*/ 86 h 103"/>
                <a:gd name="T34" fmla="*/ 8 w 96"/>
                <a:gd name="T35" fmla="*/ 60 h 103"/>
                <a:gd name="T36" fmla="*/ 8 w 96"/>
                <a:gd name="T37" fmla="*/ 58 h 103"/>
                <a:gd name="T38" fmla="*/ 8 w 96"/>
                <a:gd name="T39" fmla="*/ 55 h 103"/>
                <a:gd name="T40" fmla="*/ 5 w 96"/>
                <a:gd name="T41" fmla="*/ 50 h 103"/>
                <a:gd name="T42" fmla="*/ 3 w 96"/>
                <a:gd name="T43" fmla="*/ 47 h 103"/>
                <a:gd name="T44" fmla="*/ 0 w 96"/>
                <a:gd name="T45" fmla="*/ 44 h 103"/>
                <a:gd name="T46" fmla="*/ 0 w 96"/>
                <a:gd name="T47" fmla="*/ 37 h 103"/>
                <a:gd name="T48" fmla="*/ 0 w 96"/>
                <a:gd name="T49" fmla="*/ 29 h 103"/>
                <a:gd name="T50" fmla="*/ 0 w 96"/>
                <a:gd name="T51" fmla="*/ 24 h 103"/>
                <a:gd name="T52" fmla="*/ 3 w 96"/>
                <a:gd name="T53" fmla="*/ 16 h 103"/>
                <a:gd name="T54" fmla="*/ 5 w 96"/>
                <a:gd name="T55" fmla="*/ 10 h 103"/>
                <a:gd name="T56" fmla="*/ 8 w 96"/>
                <a:gd name="T57" fmla="*/ 3 h 103"/>
                <a:gd name="T58" fmla="*/ 18 w 96"/>
                <a:gd name="T59" fmla="*/ 0 h 103"/>
                <a:gd name="T60" fmla="*/ 28 w 96"/>
                <a:gd name="T61" fmla="*/ 0 h 103"/>
                <a:gd name="T62" fmla="*/ 36 w 96"/>
                <a:gd name="T63" fmla="*/ 0 h 103"/>
                <a:gd name="T64" fmla="*/ 41 w 96"/>
                <a:gd name="T65" fmla="*/ 0 h 103"/>
                <a:gd name="T66" fmla="*/ 44 w 96"/>
                <a:gd name="T67" fmla="*/ 0 h 103"/>
                <a:gd name="T68" fmla="*/ 46 w 96"/>
                <a:gd name="T69" fmla="*/ 0 h 103"/>
                <a:gd name="T70" fmla="*/ 49 w 96"/>
                <a:gd name="T71" fmla="*/ 5 h 103"/>
                <a:gd name="T72" fmla="*/ 51 w 96"/>
                <a:gd name="T73" fmla="*/ 10 h 103"/>
                <a:gd name="T74" fmla="*/ 54 w 96"/>
                <a:gd name="T75" fmla="*/ 26 h 103"/>
                <a:gd name="T76" fmla="*/ 59 w 96"/>
                <a:gd name="T77" fmla="*/ 50 h 103"/>
                <a:gd name="T78" fmla="*/ 62 w 96"/>
                <a:gd name="T79" fmla="*/ 50 h 103"/>
                <a:gd name="T80" fmla="*/ 64 w 96"/>
                <a:gd name="T81" fmla="*/ 47 h 103"/>
                <a:gd name="T82" fmla="*/ 67 w 96"/>
                <a:gd name="T83" fmla="*/ 44 h 103"/>
                <a:gd name="T84" fmla="*/ 69 w 96"/>
                <a:gd name="T85" fmla="*/ 37 h 103"/>
                <a:gd name="T86" fmla="*/ 72 w 96"/>
                <a:gd name="T87" fmla="*/ 29 h 103"/>
                <a:gd name="T88" fmla="*/ 77 w 96"/>
                <a:gd name="T89" fmla="*/ 24 h 103"/>
                <a:gd name="T90" fmla="*/ 82 w 96"/>
                <a:gd name="T91" fmla="*/ 24 h 103"/>
                <a:gd name="T92" fmla="*/ 85 w 96"/>
                <a:gd name="T93" fmla="*/ 37 h 103"/>
                <a:gd name="T94" fmla="*/ 90 w 96"/>
                <a:gd name="T95" fmla="*/ 55 h 103"/>
                <a:gd name="T96" fmla="*/ 92 w 96"/>
                <a:gd name="T97" fmla="*/ 73 h 103"/>
                <a:gd name="T98" fmla="*/ 95 w 96"/>
                <a:gd name="T99" fmla="*/ 89 h 103"/>
                <a:gd name="T100" fmla="*/ 92 w 96"/>
                <a:gd name="T101" fmla="*/ 102 h 10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96"/>
                <a:gd name="T154" fmla="*/ 0 h 103"/>
                <a:gd name="T155" fmla="*/ 96 w 96"/>
                <a:gd name="T156" fmla="*/ 103 h 10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96" h="103">
                  <a:moveTo>
                    <a:pt x="92" y="102"/>
                  </a:moveTo>
                  <a:lnTo>
                    <a:pt x="85" y="84"/>
                  </a:lnTo>
                  <a:lnTo>
                    <a:pt x="85" y="81"/>
                  </a:lnTo>
                  <a:lnTo>
                    <a:pt x="82" y="78"/>
                  </a:lnTo>
                  <a:lnTo>
                    <a:pt x="77" y="73"/>
                  </a:lnTo>
                  <a:lnTo>
                    <a:pt x="72" y="71"/>
                  </a:lnTo>
                  <a:lnTo>
                    <a:pt x="69" y="71"/>
                  </a:lnTo>
                  <a:lnTo>
                    <a:pt x="67" y="71"/>
                  </a:lnTo>
                  <a:lnTo>
                    <a:pt x="64" y="68"/>
                  </a:lnTo>
                  <a:lnTo>
                    <a:pt x="56" y="68"/>
                  </a:lnTo>
                  <a:lnTo>
                    <a:pt x="51" y="68"/>
                  </a:lnTo>
                  <a:lnTo>
                    <a:pt x="44" y="68"/>
                  </a:lnTo>
                  <a:lnTo>
                    <a:pt x="39" y="71"/>
                  </a:lnTo>
                  <a:lnTo>
                    <a:pt x="33" y="76"/>
                  </a:lnTo>
                  <a:lnTo>
                    <a:pt x="31" y="81"/>
                  </a:lnTo>
                  <a:lnTo>
                    <a:pt x="23" y="84"/>
                  </a:lnTo>
                  <a:lnTo>
                    <a:pt x="10" y="86"/>
                  </a:lnTo>
                  <a:lnTo>
                    <a:pt x="8" y="60"/>
                  </a:lnTo>
                  <a:lnTo>
                    <a:pt x="8" y="58"/>
                  </a:lnTo>
                  <a:lnTo>
                    <a:pt x="8" y="55"/>
                  </a:lnTo>
                  <a:lnTo>
                    <a:pt x="5" y="50"/>
                  </a:lnTo>
                  <a:lnTo>
                    <a:pt x="3" y="47"/>
                  </a:lnTo>
                  <a:lnTo>
                    <a:pt x="0" y="44"/>
                  </a:lnTo>
                  <a:lnTo>
                    <a:pt x="0" y="37"/>
                  </a:lnTo>
                  <a:lnTo>
                    <a:pt x="0" y="29"/>
                  </a:lnTo>
                  <a:lnTo>
                    <a:pt x="0" y="24"/>
                  </a:lnTo>
                  <a:lnTo>
                    <a:pt x="3" y="16"/>
                  </a:lnTo>
                  <a:lnTo>
                    <a:pt x="5" y="10"/>
                  </a:lnTo>
                  <a:lnTo>
                    <a:pt x="8" y="3"/>
                  </a:lnTo>
                  <a:lnTo>
                    <a:pt x="18" y="0"/>
                  </a:lnTo>
                  <a:lnTo>
                    <a:pt x="28" y="0"/>
                  </a:lnTo>
                  <a:lnTo>
                    <a:pt x="36" y="0"/>
                  </a:lnTo>
                  <a:lnTo>
                    <a:pt x="41" y="0"/>
                  </a:lnTo>
                  <a:lnTo>
                    <a:pt x="44" y="0"/>
                  </a:lnTo>
                  <a:lnTo>
                    <a:pt x="46" y="0"/>
                  </a:lnTo>
                  <a:lnTo>
                    <a:pt x="49" y="5"/>
                  </a:lnTo>
                  <a:lnTo>
                    <a:pt x="51" y="10"/>
                  </a:lnTo>
                  <a:lnTo>
                    <a:pt x="54" y="26"/>
                  </a:lnTo>
                  <a:lnTo>
                    <a:pt x="59" y="50"/>
                  </a:lnTo>
                  <a:lnTo>
                    <a:pt x="62" y="50"/>
                  </a:lnTo>
                  <a:lnTo>
                    <a:pt x="64" y="47"/>
                  </a:lnTo>
                  <a:lnTo>
                    <a:pt x="67" y="44"/>
                  </a:lnTo>
                  <a:lnTo>
                    <a:pt x="69" y="37"/>
                  </a:lnTo>
                  <a:lnTo>
                    <a:pt x="72" y="29"/>
                  </a:lnTo>
                  <a:lnTo>
                    <a:pt x="77" y="24"/>
                  </a:lnTo>
                  <a:lnTo>
                    <a:pt x="82" y="24"/>
                  </a:lnTo>
                  <a:lnTo>
                    <a:pt x="85" y="37"/>
                  </a:lnTo>
                  <a:lnTo>
                    <a:pt x="90" y="55"/>
                  </a:lnTo>
                  <a:lnTo>
                    <a:pt x="92" y="73"/>
                  </a:lnTo>
                  <a:lnTo>
                    <a:pt x="95" y="89"/>
                  </a:lnTo>
                  <a:lnTo>
                    <a:pt x="92" y="102"/>
                  </a:lnTo>
                </a:path>
              </a:pathLst>
            </a:custGeom>
            <a:grpFill/>
            <a:ln w="12700" cap="rnd" cmpd="sng">
              <a:noFill/>
              <a:prstDash val="solid"/>
              <a:round/>
              <a:headEnd type="none" w="med" len="med"/>
              <a:tailEnd type="none" w="med" len="med"/>
            </a:ln>
          </p:spPr>
          <p:txBody>
            <a:bodyPr/>
            <a:lstStyle/>
            <a:p>
              <a:pPr>
                <a:defRPr/>
              </a:pPr>
              <a:endParaRPr lang="en-GB"/>
            </a:p>
          </p:txBody>
        </p:sp>
        <p:sp>
          <p:nvSpPr>
            <p:cNvPr id="23564" name="Freeform 23"/>
            <p:cNvSpPr>
              <a:spLocks/>
            </p:cNvSpPr>
            <p:nvPr/>
          </p:nvSpPr>
          <p:spPr bwMode="auto">
            <a:xfrm>
              <a:off x="4045" y="2696"/>
              <a:ext cx="126" cy="133"/>
            </a:xfrm>
            <a:custGeom>
              <a:avLst/>
              <a:gdLst>
                <a:gd name="T0" fmla="*/ 112 w 116"/>
                <a:gd name="T1" fmla="*/ 121 h 122"/>
                <a:gd name="T2" fmla="*/ 103 w 116"/>
                <a:gd name="T3" fmla="*/ 99 h 122"/>
                <a:gd name="T4" fmla="*/ 103 w 116"/>
                <a:gd name="T5" fmla="*/ 96 h 122"/>
                <a:gd name="T6" fmla="*/ 99 w 116"/>
                <a:gd name="T7" fmla="*/ 93 h 122"/>
                <a:gd name="T8" fmla="*/ 93 w 116"/>
                <a:gd name="T9" fmla="*/ 87 h 122"/>
                <a:gd name="T10" fmla="*/ 87 w 116"/>
                <a:gd name="T11" fmla="*/ 84 h 122"/>
                <a:gd name="T12" fmla="*/ 84 w 116"/>
                <a:gd name="T13" fmla="*/ 84 h 122"/>
                <a:gd name="T14" fmla="*/ 81 w 116"/>
                <a:gd name="T15" fmla="*/ 84 h 122"/>
                <a:gd name="T16" fmla="*/ 78 w 116"/>
                <a:gd name="T17" fmla="*/ 81 h 122"/>
                <a:gd name="T18" fmla="*/ 68 w 116"/>
                <a:gd name="T19" fmla="*/ 81 h 122"/>
                <a:gd name="T20" fmla="*/ 62 w 116"/>
                <a:gd name="T21" fmla="*/ 81 h 122"/>
                <a:gd name="T22" fmla="*/ 53 w 116"/>
                <a:gd name="T23" fmla="*/ 81 h 122"/>
                <a:gd name="T24" fmla="*/ 47 w 116"/>
                <a:gd name="T25" fmla="*/ 84 h 122"/>
                <a:gd name="T26" fmla="*/ 40 w 116"/>
                <a:gd name="T27" fmla="*/ 90 h 122"/>
                <a:gd name="T28" fmla="*/ 37 w 116"/>
                <a:gd name="T29" fmla="*/ 96 h 122"/>
                <a:gd name="T30" fmla="*/ 28 w 116"/>
                <a:gd name="T31" fmla="*/ 99 h 122"/>
                <a:gd name="T32" fmla="*/ 12 w 116"/>
                <a:gd name="T33" fmla="*/ 102 h 122"/>
                <a:gd name="T34" fmla="*/ 9 w 116"/>
                <a:gd name="T35" fmla="*/ 71 h 122"/>
                <a:gd name="T36" fmla="*/ 9 w 116"/>
                <a:gd name="T37" fmla="*/ 68 h 122"/>
                <a:gd name="T38" fmla="*/ 9 w 116"/>
                <a:gd name="T39" fmla="*/ 65 h 122"/>
                <a:gd name="T40" fmla="*/ 6 w 116"/>
                <a:gd name="T41" fmla="*/ 59 h 122"/>
                <a:gd name="T42" fmla="*/ 3 w 116"/>
                <a:gd name="T43" fmla="*/ 56 h 122"/>
                <a:gd name="T44" fmla="*/ 0 w 116"/>
                <a:gd name="T45" fmla="*/ 53 h 122"/>
                <a:gd name="T46" fmla="*/ 0 w 116"/>
                <a:gd name="T47" fmla="*/ 43 h 122"/>
                <a:gd name="T48" fmla="*/ 0 w 116"/>
                <a:gd name="T49" fmla="*/ 34 h 122"/>
                <a:gd name="T50" fmla="*/ 0 w 116"/>
                <a:gd name="T51" fmla="*/ 28 h 122"/>
                <a:gd name="T52" fmla="*/ 3 w 116"/>
                <a:gd name="T53" fmla="*/ 19 h 122"/>
                <a:gd name="T54" fmla="*/ 6 w 116"/>
                <a:gd name="T55" fmla="*/ 12 h 122"/>
                <a:gd name="T56" fmla="*/ 9 w 116"/>
                <a:gd name="T57" fmla="*/ 3 h 122"/>
                <a:gd name="T58" fmla="*/ 22 w 116"/>
                <a:gd name="T59" fmla="*/ 0 h 122"/>
                <a:gd name="T60" fmla="*/ 34 w 116"/>
                <a:gd name="T61" fmla="*/ 0 h 122"/>
                <a:gd name="T62" fmla="*/ 44 w 116"/>
                <a:gd name="T63" fmla="*/ 0 h 122"/>
                <a:gd name="T64" fmla="*/ 50 w 116"/>
                <a:gd name="T65" fmla="*/ 0 h 122"/>
                <a:gd name="T66" fmla="*/ 53 w 116"/>
                <a:gd name="T67" fmla="*/ 0 h 122"/>
                <a:gd name="T68" fmla="*/ 56 w 116"/>
                <a:gd name="T69" fmla="*/ 0 h 122"/>
                <a:gd name="T70" fmla="*/ 59 w 116"/>
                <a:gd name="T71" fmla="*/ 6 h 122"/>
                <a:gd name="T72" fmla="*/ 62 w 116"/>
                <a:gd name="T73" fmla="*/ 12 h 122"/>
                <a:gd name="T74" fmla="*/ 65 w 116"/>
                <a:gd name="T75" fmla="*/ 31 h 122"/>
                <a:gd name="T76" fmla="*/ 71 w 116"/>
                <a:gd name="T77" fmla="*/ 59 h 122"/>
                <a:gd name="T78" fmla="*/ 75 w 116"/>
                <a:gd name="T79" fmla="*/ 59 h 122"/>
                <a:gd name="T80" fmla="*/ 78 w 116"/>
                <a:gd name="T81" fmla="*/ 56 h 122"/>
                <a:gd name="T82" fmla="*/ 81 w 116"/>
                <a:gd name="T83" fmla="*/ 53 h 122"/>
                <a:gd name="T84" fmla="*/ 84 w 116"/>
                <a:gd name="T85" fmla="*/ 43 h 122"/>
                <a:gd name="T86" fmla="*/ 87 w 116"/>
                <a:gd name="T87" fmla="*/ 34 h 122"/>
                <a:gd name="T88" fmla="*/ 93 w 116"/>
                <a:gd name="T89" fmla="*/ 28 h 122"/>
                <a:gd name="T90" fmla="*/ 99 w 116"/>
                <a:gd name="T91" fmla="*/ 28 h 122"/>
                <a:gd name="T92" fmla="*/ 103 w 116"/>
                <a:gd name="T93" fmla="*/ 43 h 122"/>
                <a:gd name="T94" fmla="*/ 109 w 116"/>
                <a:gd name="T95" fmla="*/ 65 h 122"/>
                <a:gd name="T96" fmla="*/ 112 w 116"/>
                <a:gd name="T97" fmla="*/ 87 h 122"/>
                <a:gd name="T98" fmla="*/ 115 w 116"/>
                <a:gd name="T99" fmla="*/ 105 h 122"/>
                <a:gd name="T100" fmla="*/ 112 w 116"/>
                <a:gd name="T101" fmla="*/ 121 h 12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6"/>
                <a:gd name="T154" fmla="*/ 0 h 122"/>
                <a:gd name="T155" fmla="*/ 116 w 116"/>
                <a:gd name="T156" fmla="*/ 122 h 12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6" h="122">
                  <a:moveTo>
                    <a:pt x="112" y="121"/>
                  </a:moveTo>
                  <a:lnTo>
                    <a:pt x="103" y="99"/>
                  </a:lnTo>
                  <a:lnTo>
                    <a:pt x="103" y="96"/>
                  </a:lnTo>
                  <a:lnTo>
                    <a:pt x="99" y="93"/>
                  </a:lnTo>
                  <a:lnTo>
                    <a:pt x="93" y="87"/>
                  </a:lnTo>
                  <a:lnTo>
                    <a:pt x="87" y="84"/>
                  </a:lnTo>
                  <a:lnTo>
                    <a:pt x="84" y="84"/>
                  </a:lnTo>
                  <a:lnTo>
                    <a:pt x="81" y="84"/>
                  </a:lnTo>
                  <a:lnTo>
                    <a:pt x="78" y="81"/>
                  </a:lnTo>
                  <a:lnTo>
                    <a:pt x="68" y="81"/>
                  </a:lnTo>
                  <a:lnTo>
                    <a:pt x="62" y="81"/>
                  </a:lnTo>
                  <a:lnTo>
                    <a:pt x="53" y="81"/>
                  </a:lnTo>
                  <a:lnTo>
                    <a:pt x="47" y="84"/>
                  </a:lnTo>
                  <a:lnTo>
                    <a:pt x="40" y="90"/>
                  </a:lnTo>
                  <a:lnTo>
                    <a:pt x="37" y="96"/>
                  </a:lnTo>
                  <a:lnTo>
                    <a:pt x="28" y="99"/>
                  </a:lnTo>
                  <a:lnTo>
                    <a:pt x="12" y="102"/>
                  </a:lnTo>
                  <a:lnTo>
                    <a:pt x="9" y="71"/>
                  </a:lnTo>
                  <a:lnTo>
                    <a:pt x="9" y="68"/>
                  </a:lnTo>
                  <a:lnTo>
                    <a:pt x="9" y="65"/>
                  </a:lnTo>
                  <a:lnTo>
                    <a:pt x="6" y="59"/>
                  </a:lnTo>
                  <a:lnTo>
                    <a:pt x="3" y="56"/>
                  </a:lnTo>
                  <a:lnTo>
                    <a:pt x="0" y="53"/>
                  </a:lnTo>
                  <a:lnTo>
                    <a:pt x="0" y="43"/>
                  </a:lnTo>
                  <a:lnTo>
                    <a:pt x="0" y="34"/>
                  </a:lnTo>
                  <a:lnTo>
                    <a:pt x="0" y="28"/>
                  </a:lnTo>
                  <a:lnTo>
                    <a:pt x="3" y="19"/>
                  </a:lnTo>
                  <a:lnTo>
                    <a:pt x="6" y="12"/>
                  </a:lnTo>
                  <a:lnTo>
                    <a:pt x="9" y="3"/>
                  </a:lnTo>
                  <a:lnTo>
                    <a:pt x="22" y="0"/>
                  </a:lnTo>
                  <a:lnTo>
                    <a:pt x="34" y="0"/>
                  </a:lnTo>
                  <a:lnTo>
                    <a:pt x="44" y="0"/>
                  </a:lnTo>
                  <a:lnTo>
                    <a:pt x="50" y="0"/>
                  </a:lnTo>
                  <a:lnTo>
                    <a:pt x="53" y="0"/>
                  </a:lnTo>
                  <a:lnTo>
                    <a:pt x="56" y="0"/>
                  </a:lnTo>
                  <a:lnTo>
                    <a:pt x="59" y="6"/>
                  </a:lnTo>
                  <a:lnTo>
                    <a:pt x="62" y="12"/>
                  </a:lnTo>
                  <a:lnTo>
                    <a:pt x="65" y="31"/>
                  </a:lnTo>
                  <a:lnTo>
                    <a:pt x="71" y="59"/>
                  </a:lnTo>
                  <a:lnTo>
                    <a:pt x="75" y="59"/>
                  </a:lnTo>
                  <a:lnTo>
                    <a:pt x="78" y="56"/>
                  </a:lnTo>
                  <a:lnTo>
                    <a:pt x="81" y="53"/>
                  </a:lnTo>
                  <a:lnTo>
                    <a:pt x="84" y="43"/>
                  </a:lnTo>
                  <a:lnTo>
                    <a:pt x="87" y="34"/>
                  </a:lnTo>
                  <a:lnTo>
                    <a:pt x="93" y="28"/>
                  </a:lnTo>
                  <a:lnTo>
                    <a:pt x="99" y="28"/>
                  </a:lnTo>
                  <a:lnTo>
                    <a:pt x="103" y="43"/>
                  </a:lnTo>
                  <a:lnTo>
                    <a:pt x="109" y="65"/>
                  </a:lnTo>
                  <a:lnTo>
                    <a:pt x="112" y="87"/>
                  </a:lnTo>
                  <a:lnTo>
                    <a:pt x="115" y="105"/>
                  </a:lnTo>
                  <a:lnTo>
                    <a:pt x="112" y="121"/>
                  </a:lnTo>
                </a:path>
              </a:pathLst>
            </a:custGeom>
            <a:grpFill/>
            <a:ln w="12700" cap="rnd" cmpd="sng">
              <a:noFill/>
              <a:prstDash val="solid"/>
              <a:round/>
              <a:headEnd type="none" w="med" len="med"/>
              <a:tailEnd type="none" w="med" len="med"/>
            </a:ln>
          </p:spPr>
          <p:txBody>
            <a:bodyPr/>
            <a:lstStyle/>
            <a:p>
              <a:pPr>
                <a:defRPr/>
              </a:pPr>
              <a:endParaRPr lang="en-GB"/>
            </a:p>
          </p:txBody>
        </p:sp>
        <p:sp>
          <p:nvSpPr>
            <p:cNvPr id="23565" name="Freeform 24"/>
            <p:cNvSpPr>
              <a:spLocks/>
            </p:cNvSpPr>
            <p:nvPr/>
          </p:nvSpPr>
          <p:spPr bwMode="auto">
            <a:xfrm>
              <a:off x="4162" y="2612"/>
              <a:ext cx="230" cy="635"/>
            </a:xfrm>
            <a:custGeom>
              <a:avLst/>
              <a:gdLst>
                <a:gd name="T0" fmla="*/ 83 w 211"/>
                <a:gd name="T1" fmla="*/ 366 h 586"/>
                <a:gd name="T2" fmla="*/ 53 w 211"/>
                <a:gd name="T3" fmla="*/ 354 h 586"/>
                <a:gd name="T4" fmla="*/ 53 w 211"/>
                <a:gd name="T5" fmla="*/ 314 h 586"/>
                <a:gd name="T6" fmla="*/ 46 w 211"/>
                <a:gd name="T7" fmla="*/ 286 h 586"/>
                <a:gd name="T8" fmla="*/ 22 w 211"/>
                <a:gd name="T9" fmla="*/ 240 h 586"/>
                <a:gd name="T10" fmla="*/ 12 w 211"/>
                <a:gd name="T11" fmla="*/ 228 h 586"/>
                <a:gd name="T12" fmla="*/ 6 w 211"/>
                <a:gd name="T13" fmla="*/ 212 h 586"/>
                <a:gd name="T14" fmla="*/ 3 w 211"/>
                <a:gd name="T15" fmla="*/ 197 h 586"/>
                <a:gd name="T16" fmla="*/ 6 w 211"/>
                <a:gd name="T17" fmla="*/ 179 h 586"/>
                <a:gd name="T18" fmla="*/ 0 w 211"/>
                <a:gd name="T19" fmla="*/ 163 h 586"/>
                <a:gd name="T20" fmla="*/ 0 w 211"/>
                <a:gd name="T21" fmla="*/ 151 h 586"/>
                <a:gd name="T22" fmla="*/ 9 w 211"/>
                <a:gd name="T23" fmla="*/ 154 h 586"/>
                <a:gd name="T24" fmla="*/ 19 w 211"/>
                <a:gd name="T25" fmla="*/ 157 h 586"/>
                <a:gd name="T26" fmla="*/ 12 w 211"/>
                <a:gd name="T27" fmla="*/ 123 h 586"/>
                <a:gd name="T28" fmla="*/ 12 w 211"/>
                <a:gd name="T29" fmla="*/ 117 h 586"/>
                <a:gd name="T30" fmla="*/ 22 w 211"/>
                <a:gd name="T31" fmla="*/ 123 h 586"/>
                <a:gd name="T32" fmla="*/ 31 w 211"/>
                <a:gd name="T33" fmla="*/ 129 h 586"/>
                <a:gd name="T34" fmla="*/ 46 w 211"/>
                <a:gd name="T35" fmla="*/ 120 h 586"/>
                <a:gd name="T36" fmla="*/ 53 w 211"/>
                <a:gd name="T37" fmla="*/ 117 h 586"/>
                <a:gd name="T38" fmla="*/ 59 w 211"/>
                <a:gd name="T39" fmla="*/ 102 h 586"/>
                <a:gd name="T40" fmla="*/ 68 w 211"/>
                <a:gd name="T41" fmla="*/ 80 h 586"/>
                <a:gd name="T42" fmla="*/ 77 w 211"/>
                <a:gd name="T43" fmla="*/ 65 h 586"/>
                <a:gd name="T44" fmla="*/ 83 w 211"/>
                <a:gd name="T45" fmla="*/ 59 h 586"/>
                <a:gd name="T46" fmla="*/ 139 w 211"/>
                <a:gd name="T47" fmla="*/ 0 h 586"/>
                <a:gd name="T48" fmla="*/ 148 w 211"/>
                <a:gd name="T49" fmla="*/ 9 h 586"/>
                <a:gd name="T50" fmla="*/ 164 w 211"/>
                <a:gd name="T51" fmla="*/ 28 h 586"/>
                <a:gd name="T52" fmla="*/ 176 w 211"/>
                <a:gd name="T53" fmla="*/ 55 h 586"/>
                <a:gd name="T54" fmla="*/ 170 w 211"/>
                <a:gd name="T55" fmla="*/ 80 h 586"/>
                <a:gd name="T56" fmla="*/ 154 w 211"/>
                <a:gd name="T57" fmla="*/ 151 h 586"/>
                <a:gd name="T58" fmla="*/ 154 w 211"/>
                <a:gd name="T59" fmla="*/ 157 h 586"/>
                <a:gd name="T60" fmla="*/ 161 w 211"/>
                <a:gd name="T61" fmla="*/ 166 h 586"/>
                <a:gd name="T62" fmla="*/ 173 w 211"/>
                <a:gd name="T63" fmla="*/ 172 h 586"/>
                <a:gd name="T64" fmla="*/ 191 w 211"/>
                <a:gd name="T65" fmla="*/ 169 h 586"/>
                <a:gd name="T66" fmla="*/ 204 w 211"/>
                <a:gd name="T67" fmla="*/ 212 h 586"/>
                <a:gd name="T68" fmla="*/ 191 w 211"/>
                <a:gd name="T69" fmla="*/ 219 h 586"/>
                <a:gd name="T70" fmla="*/ 176 w 211"/>
                <a:gd name="T71" fmla="*/ 234 h 586"/>
                <a:gd name="T72" fmla="*/ 173 w 211"/>
                <a:gd name="T73" fmla="*/ 271 h 586"/>
                <a:gd name="T74" fmla="*/ 173 w 211"/>
                <a:gd name="T75" fmla="*/ 296 h 586"/>
                <a:gd name="T76" fmla="*/ 167 w 211"/>
                <a:gd name="T77" fmla="*/ 314 h 586"/>
                <a:gd name="T78" fmla="*/ 170 w 211"/>
                <a:gd name="T79" fmla="*/ 342 h 586"/>
                <a:gd name="T80" fmla="*/ 176 w 211"/>
                <a:gd name="T81" fmla="*/ 382 h 586"/>
                <a:gd name="T82" fmla="*/ 179 w 211"/>
                <a:gd name="T83" fmla="*/ 453 h 586"/>
                <a:gd name="T84" fmla="*/ 179 w 211"/>
                <a:gd name="T85" fmla="*/ 483 h 586"/>
                <a:gd name="T86" fmla="*/ 176 w 211"/>
                <a:gd name="T87" fmla="*/ 527 h 586"/>
                <a:gd name="T88" fmla="*/ 161 w 211"/>
                <a:gd name="T89" fmla="*/ 585 h 586"/>
                <a:gd name="T90" fmla="*/ 154 w 211"/>
                <a:gd name="T91" fmla="*/ 563 h 586"/>
                <a:gd name="T92" fmla="*/ 154 w 211"/>
                <a:gd name="T93" fmla="*/ 486 h 586"/>
                <a:gd name="T94" fmla="*/ 158 w 211"/>
                <a:gd name="T95" fmla="*/ 468 h 586"/>
                <a:gd name="T96" fmla="*/ 161 w 211"/>
                <a:gd name="T97" fmla="*/ 425 h 586"/>
                <a:gd name="T98" fmla="*/ 154 w 211"/>
                <a:gd name="T99" fmla="*/ 373 h 586"/>
                <a:gd name="T100" fmla="*/ 133 w 211"/>
                <a:gd name="T101" fmla="*/ 329 h 58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11"/>
                <a:gd name="T154" fmla="*/ 0 h 586"/>
                <a:gd name="T155" fmla="*/ 211 w 211"/>
                <a:gd name="T156" fmla="*/ 586 h 58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11" h="586">
                  <a:moveTo>
                    <a:pt x="133" y="329"/>
                  </a:moveTo>
                  <a:lnTo>
                    <a:pt x="83" y="366"/>
                  </a:lnTo>
                  <a:lnTo>
                    <a:pt x="53" y="360"/>
                  </a:lnTo>
                  <a:lnTo>
                    <a:pt x="53" y="354"/>
                  </a:lnTo>
                  <a:lnTo>
                    <a:pt x="56" y="333"/>
                  </a:lnTo>
                  <a:lnTo>
                    <a:pt x="53" y="314"/>
                  </a:lnTo>
                  <a:lnTo>
                    <a:pt x="53" y="296"/>
                  </a:lnTo>
                  <a:lnTo>
                    <a:pt x="46" y="286"/>
                  </a:lnTo>
                  <a:lnTo>
                    <a:pt x="34" y="265"/>
                  </a:lnTo>
                  <a:lnTo>
                    <a:pt x="22" y="240"/>
                  </a:lnTo>
                  <a:lnTo>
                    <a:pt x="15" y="231"/>
                  </a:lnTo>
                  <a:lnTo>
                    <a:pt x="12" y="228"/>
                  </a:lnTo>
                  <a:lnTo>
                    <a:pt x="6" y="222"/>
                  </a:lnTo>
                  <a:lnTo>
                    <a:pt x="6" y="212"/>
                  </a:lnTo>
                  <a:lnTo>
                    <a:pt x="0" y="200"/>
                  </a:lnTo>
                  <a:lnTo>
                    <a:pt x="3" y="197"/>
                  </a:lnTo>
                  <a:lnTo>
                    <a:pt x="3" y="188"/>
                  </a:lnTo>
                  <a:lnTo>
                    <a:pt x="6" y="179"/>
                  </a:lnTo>
                  <a:lnTo>
                    <a:pt x="0" y="166"/>
                  </a:lnTo>
                  <a:lnTo>
                    <a:pt x="0" y="163"/>
                  </a:lnTo>
                  <a:lnTo>
                    <a:pt x="0" y="157"/>
                  </a:lnTo>
                  <a:lnTo>
                    <a:pt x="0" y="151"/>
                  </a:lnTo>
                  <a:lnTo>
                    <a:pt x="6" y="154"/>
                  </a:lnTo>
                  <a:lnTo>
                    <a:pt x="9" y="154"/>
                  </a:lnTo>
                  <a:lnTo>
                    <a:pt x="12" y="157"/>
                  </a:lnTo>
                  <a:lnTo>
                    <a:pt x="19" y="157"/>
                  </a:lnTo>
                  <a:lnTo>
                    <a:pt x="19" y="151"/>
                  </a:lnTo>
                  <a:lnTo>
                    <a:pt x="12" y="123"/>
                  </a:lnTo>
                  <a:lnTo>
                    <a:pt x="12" y="120"/>
                  </a:lnTo>
                  <a:lnTo>
                    <a:pt x="12" y="117"/>
                  </a:lnTo>
                  <a:lnTo>
                    <a:pt x="15" y="120"/>
                  </a:lnTo>
                  <a:lnTo>
                    <a:pt x="22" y="123"/>
                  </a:lnTo>
                  <a:lnTo>
                    <a:pt x="25" y="126"/>
                  </a:lnTo>
                  <a:lnTo>
                    <a:pt x="31" y="129"/>
                  </a:lnTo>
                  <a:lnTo>
                    <a:pt x="43" y="123"/>
                  </a:lnTo>
                  <a:lnTo>
                    <a:pt x="46" y="120"/>
                  </a:lnTo>
                  <a:lnTo>
                    <a:pt x="49" y="117"/>
                  </a:lnTo>
                  <a:lnTo>
                    <a:pt x="53" y="117"/>
                  </a:lnTo>
                  <a:lnTo>
                    <a:pt x="59" y="108"/>
                  </a:lnTo>
                  <a:lnTo>
                    <a:pt x="59" y="102"/>
                  </a:lnTo>
                  <a:lnTo>
                    <a:pt x="65" y="92"/>
                  </a:lnTo>
                  <a:lnTo>
                    <a:pt x="68" y="80"/>
                  </a:lnTo>
                  <a:lnTo>
                    <a:pt x="74" y="71"/>
                  </a:lnTo>
                  <a:lnTo>
                    <a:pt x="77" y="65"/>
                  </a:lnTo>
                  <a:lnTo>
                    <a:pt x="77" y="62"/>
                  </a:lnTo>
                  <a:lnTo>
                    <a:pt x="83" y="59"/>
                  </a:lnTo>
                  <a:lnTo>
                    <a:pt x="111" y="49"/>
                  </a:lnTo>
                  <a:lnTo>
                    <a:pt x="139" y="0"/>
                  </a:lnTo>
                  <a:lnTo>
                    <a:pt x="142" y="3"/>
                  </a:lnTo>
                  <a:lnTo>
                    <a:pt x="148" y="9"/>
                  </a:lnTo>
                  <a:lnTo>
                    <a:pt x="154" y="18"/>
                  </a:lnTo>
                  <a:lnTo>
                    <a:pt x="164" y="28"/>
                  </a:lnTo>
                  <a:lnTo>
                    <a:pt x="170" y="43"/>
                  </a:lnTo>
                  <a:lnTo>
                    <a:pt x="176" y="55"/>
                  </a:lnTo>
                  <a:lnTo>
                    <a:pt x="179" y="74"/>
                  </a:lnTo>
                  <a:lnTo>
                    <a:pt x="170" y="80"/>
                  </a:lnTo>
                  <a:lnTo>
                    <a:pt x="161" y="105"/>
                  </a:lnTo>
                  <a:lnTo>
                    <a:pt x="154" y="151"/>
                  </a:lnTo>
                  <a:lnTo>
                    <a:pt x="154" y="154"/>
                  </a:lnTo>
                  <a:lnTo>
                    <a:pt x="154" y="157"/>
                  </a:lnTo>
                  <a:lnTo>
                    <a:pt x="158" y="163"/>
                  </a:lnTo>
                  <a:lnTo>
                    <a:pt x="161" y="166"/>
                  </a:lnTo>
                  <a:lnTo>
                    <a:pt x="167" y="169"/>
                  </a:lnTo>
                  <a:lnTo>
                    <a:pt x="173" y="172"/>
                  </a:lnTo>
                  <a:lnTo>
                    <a:pt x="182" y="172"/>
                  </a:lnTo>
                  <a:lnTo>
                    <a:pt x="191" y="169"/>
                  </a:lnTo>
                  <a:lnTo>
                    <a:pt x="210" y="182"/>
                  </a:lnTo>
                  <a:lnTo>
                    <a:pt x="204" y="212"/>
                  </a:lnTo>
                  <a:lnTo>
                    <a:pt x="198" y="216"/>
                  </a:lnTo>
                  <a:lnTo>
                    <a:pt x="191" y="219"/>
                  </a:lnTo>
                  <a:lnTo>
                    <a:pt x="182" y="225"/>
                  </a:lnTo>
                  <a:lnTo>
                    <a:pt x="176" y="234"/>
                  </a:lnTo>
                  <a:lnTo>
                    <a:pt x="173" y="249"/>
                  </a:lnTo>
                  <a:lnTo>
                    <a:pt x="173" y="271"/>
                  </a:lnTo>
                  <a:lnTo>
                    <a:pt x="176" y="296"/>
                  </a:lnTo>
                  <a:lnTo>
                    <a:pt x="173" y="296"/>
                  </a:lnTo>
                  <a:lnTo>
                    <a:pt x="170" y="302"/>
                  </a:lnTo>
                  <a:lnTo>
                    <a:pt x="167" y="314"/>
                  </a:lnTo>
                  <a:lnTo>
                    <a:pt x="173" y="336"/>
                  </a:lnTo>
                  <a:lnTo>
                    <a:pt x="170" y="342"/>
                  </a:lnTo>
                  <a:lnTo>
                    <a:pt x="173" y="360"/>
                  </a:lnTo>
                  <a:lnTo>
                    <a:pt x="176" y="382"/>
                  </a:lnTo>
                  <a:lnTo>
                    <a:pt x="185" y="403"/>
                  </a:lnTo>
                  <a:lnTo>
                    <a:pt x="179" y="453"/>
                  </a:lnTo>
                  <a:lnTo>
                    <a:pt x="179" y="468"/>
                  </a:lnTo>
                  <a:lnTo>
                    <a:pt x="179" y="483"/>
                  </a:lnTo>
                  <a:lnTo>
                    <a:pt x="179" y="496"/>
                  </a:lnTo>
                  <a:lnTo>
                    <a:pt x="176" y="527"/>
                  </a:lnTo>
                  <a:lnTo>
                    <a:pt x="170" y="560"/>
                  </a:lnTo>
                  <a:lnTo>
                    <a:pt x="161" y="585"/>
                  </a:lnTo>
                  <a:lnTo>
                    <a:pt x="161" y="579"/>
                  </a:lnTo>
                  <a:lnTo>
                    <a:pt x="154" y="563"/>
                  </a:lnTo>
                  <a:lnTo>
                    <a:pt x="151" y="533"/>
                  </a:lnTo>
                  <a:lnTo>
                    <a:pt x="154" y="486"/>
                  </a:lnTo>
                  <a:lnTo>
                    <a:pt x="154" y="480"/>
                  </a:lnTo>
                  <a:lnTo>
                    <a:pt x="158" y="468"/>
                  </a:lnTo>
                  <a:lnTo>
                    <a:pt x="158" y="446"/>
                  </a:lnTo>
                  <a:lnTo>
                    <a:pt x="161" y="425"/>
                  </a:lnTo>
                  <a:lnTo>
                    <a:pt x="158" y="397"/>
                  </a:lnTo>
                  <a:lnTo>
                    <a:pt x="154" y="373"/>
                  </a:lnTo>
                  <a:lnTo>
                    <a:pt x="145" y="348"/>
                  </a:lnTo>
                  <a:lnTo>
                    <a:pt x="133" y="329"/>
                  </a:lnTo>
                </a:path>
              </a:pathLst>
            </a:custGeom>
            <a:grpFill/>
            <a:ln w="12700" cap="rnd" cmpd="sng">
              <a:solidFill>
                <a:schemeClr val="bg1"/>
              </a:solidFill>
              <a:prstDash val="solid"/>
              <a:round/>
              <a:headEnd type="none" w="med" len="med"/>
              <a:tailEnd type="none" w="med" len="med"/>
            </a:ln>
          </p:spPr>
          <p:txBody>
            <a:bodyPr/>
            <a:lstStyle/>
            <a:p>
              <a:pPr>
                <a:defRPr/>
              </a:pPr>
              <a:endParaRPr lang="en-GB"/>
            </a:p>
          </p:txBody>
        </p:sp>
        <p:sp>
          <p:nvSpPr>
            <p:cNvPr id="23566" name="Freeform 25"/>
            <p:cNvSpPr>
              <a:spLocks/>
            </p:cNvSpPr>
            <p:nvPr/>
          </p:nvSpPr>
          <p:spPr bwMode="auto">
            <a:xfrm>
              <a:off x="4454" y="2757"/>
              <a:ext cx="192" cy="367"/>
            </a:xfrm>
            <a:custGeom>
              <a:avLst/>
              <a:gdLst>
                <a:gd name="T0" fmla="*/ 111 w 176"/>
                <a:gd name="T1" fmla="*/ 251 h 339"/>
                <a:gd name="T2" fmla="*/ 119 w 176"/>
                <a:gd name="T3" fmla="*/ 259 h 339"/>
                <a:gd name="T4" fmla="*/ 122 w 176"/>
                <a:gd name="T5" fmla="*/ 268 h 339"/>
                <a:gd name="T6" fmla="*/ 97 w 176"/>
                <a:gd name="T7" fmla="*/ 312 h 339"/>
                <a:gd name="T8" fmla="*/ 81 w 176"/>
                <a:gd name="T9" fmla="*/ 321 h 339"/>
                <a:gd name="T10" fmla="*/ 89 w 176"/>
                <a:gd name="T11" fmla="*/ 335 h 339"/>
                <a:gd name="T12" fmla="*/ 122 w 176"/>
                <a:gd name="T13" fmla="*/ 338 h 339"/>
                <a:gd name="T14" fmla="*/ 136 w 176"/>
                <a:gd name="T15" fmla="*/ 321 h 339"/>
                <a:gd name="T16" fmla="*/ 156 w 176"/>
                <a:gd name="T17" fmla="*/ 300 h 339"/>
                <a:gd name="T18" fmla="*/ 169 w 176"/>
                <a:gd name="T19" fmla="*/ 280 h 339"/>
                <a:gd name="T20" fmla="*/ 175 w 176"/>
                <a:gd name="T21" fmla="*/ 262 h 339"/>
                <a:gd name="T22" fmla="*/ 172 w 176"/>
                <a:gd name="T23" fmla="*/ 251 h 339"/>
                <a:gd name="T24" fmla="*/ 164 w 176"/>
                <a:gd name="T25" fmla="*/ 198 h 339"/>
                <a:gd name="T26" fmla="*/ 156 w 176"/>
                <a:gd name="T27" fmla="*/ 169 h 339"/>
                <a:gd name="T28" fmla="*/ 114 w 176"/>
                <a:gd name="T29" fmla="*/ 149 h 339"/>
                <a:gd name="T30" fmla="*/ 92 w 176"/>
                <a:gd name="T31" fmla="*/ 90 h 339"/>
                <a:gd name="T32" fmla="*/ 97 w 176"/>
                <a:gd name="T33" fmla="*/ 79 h 339"/>
                <a:gd name="T34" fmla="*/ 117 w 176"/>
                <a:gd name="T35" fmla="*/ 64 h 339"/>
                <a:gd name="T36" fmla="*/ 125 w 176"/>
                <a:gd name="T37" fmla="*/ 61 h 339"/>
                <a:gd name="T38" fmla="*/ 139 w 176"/>
                <a:gd name="T39" fmla="*/ 50 h 339"/>
                <a:gd name="T40" fmla="*/ 136 w 176"/>
                <a:gd name="T41" fmla="*/ 38 h 339"/>
                <a:gd name="T42" fmla="*/ 125 w 176"/>
                <a:gd name="T43" fmla="*/ 23 h 339"/>
                <a:gd name="T44" fmla="*/ 119 w 176"/>
                <a:gd name="T45" fmla="*/ 15 h 339"/>
                <a:gd name="T46" fmla="*/ 100 w 176"/>
                <a:gd name="T47" fmla="*/ 3 h 339"/>
                <a:gd name="T48" fmla="*/ 92 w 176"/>
                <a:gd name="T49" fmla="*/ 6 h 339"/>
                <a:gd name="T50" fmla="*/ 67 w 176"/>
                <a:gd name="T51" fmla="*/ 6 h 339"/>
                <a:gd name="T52" fmla="*/ 56 w 176"/>
                <a:gd name="T53" fmla="*/ 3 h 339"/>
                <a:gd name="T54" fmla="*/ 44 w 176"/>
                <a:gd name="T55" fmla="*/ 0 h 339"/>
                <a:gd name="T56" fmla="*/ 39 w 176"/>
                <a:gd name="T57" fmla="*/ 0 h 339"/>
                <a:gd name="T58" fmla="*/ 31 w 176"/>
                <a:gd name="T59" fmla="*/ 0 h 339"/>
                <a:gd name="T60" fmla="*/ 11 w 176"/>
                <a:gd name="T61" fmla="*/ 3 h 339"/>
                <a:gd name="T62" fmla="*/ 0 w 176"/>
                <a:gd name="T63" fmla="*/ 17 h 339"/>
                <a:gd name="T64" fmla="*/ 6 w 176"/>
                <a:gd name="T65" fmla="*/ 20 h 339"/>
                <a:gd name="T66" fmla="*/ 14 w 176"/>
                <a:gd name="T67" fmla="*/ 26 h 339"/>
                <a:gd name="T68" fmla="*/ 39 w 176"/>
                <a:gd name="T69" fmla="*/ 61 h 339"/>
                <a:gd name="T70" fmla="*/ 44 w 176"/>
                <a:gd name="T71" fmla="*/ 85 h 339"/>
                <a:gd name="T72" fmla="*/ 39 w 176"/>
                <a:gd name="T73" fmla="*/ 96 h 339"/>
                <a:gd name="T74" fmla="*/ 33 w 176"/>
                <a:gd name="T75" fmla="*/ 108 h 339"/>
                <a:gd name="T76" fmla="*/ 42 w 176"/>
                <a:gd name="T77" fmla="*/ 122 h 339"/>
                <a:gd name="T78" fmla="*/ 53 w 176"/>
                <a:gd name="T79" fmla="*/ 134 h 339"/>
                <a:gd name="T80" fmla="*/ 61 w 176"/>
                <a:gd name="T81" fmla="*/ 137 h 339"/>
                <a:gd name="T82" fmla="*/ 64 w 176"/>
                <a:gd name="T83" fmla="*/ 140 h 339"/>
                <a:gd name="T84" fmla="*/ 72 w 176"/>
                <a:gd name="T85" fmla="*/ 152 h 339"/>
                <a:gd name="T86" fmla="*/ 86 w 176"/>
                <a:gd name="T87" fmla="*/ 163 h 339"/>
                <a:gd name="T88" fmla="*/ 97 w 176"/>
                <a:gd name="T89" fmla="*/ 178 h 339"/>
                <a:gd name="T90" fmla="*/ 108 w 176"/>
                <a:gd name="T91" fmla="*/ 213 h 339"/>
                <a:gd name="T92" fmla="*/ 111 w 176"/>
                <a:gd name="T93" fmla="*/ 239 h 33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76"/>
                <a:gd name="T142" fmla="*/ 0 h 339"/>
                <a:gd name="T143" fmla="*/ 176 w 176"/>
                <a:gd name="T144" fmla="*/ 339 h 339"/>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76" h="339">
                  <a:moveTo>
                    <a:pt x="111" y="251"/>
                  </a:moveTo>
                  <a:lnTo>
                    <a:pt x="111" y="251"/>
                  </a:lnTo>
                  <a:lnTo>
                    <a:pt x="117" y="254"/>
                  </a:lnTo>
                  <a:lnTo>
                    <a:pt x="119" y="259"/>
                  </a:lnTo>
                  <a:lnTo>
                    <a:pt x="122" y="265"/>
                  </a:lnTo>
                  <a:lnTo>
                    <a:pt x="122" y="268"/>
                  </a:lnTo>
                  <a:lnTo>
                    <a:pt x="117" y="303"/>
                  </a:lnTo>
                  <a:lnTo>
                    <a:pt x="97" y="312"/>
                  </a:lnTo>
                  <a:lnTo>
                    <a:pt x="92" y="321"/>
                  </a:lnTo>
                  <a:lnTo>
                    <a:pt x="81" y="321"/>
                  </a:lnTo>
                  <a:lnTo>
                    <a:pt x="75" y="338"/>
                  </a:lnTo>
                  <a:lnTo>
                    <a:pt x="89" y="335"/>
                  </a:lnTo>
                  <a:lnTo>
                    <a:pt x="119" y="338"/>
                  </a:lnTo>
                  <a:lnTo>
                    <a:pt x="122" y="338"/>
                  </a:lnTo>
                  <a:lnTo>
                    <a:pt x="128" y="332"/>
                  </a:lnTo>
                  <a:lnTo>
                    <a:pt x="136" y="321"/>
                  </a:lnTo>
                  <a:lnTo>
                    <a:pt x="144" y="312"/>
                  </a:lnTo>
                  <a:lnTo>
                    <a:pt x="156" y="300"/>
                  </a:lnTo>
                  <a:lnTo>
                    <a:pt x="164" y="288"/>
                  </a:lnTo>
                  <a:lnTo>
                    <a:pt x="169" y="280"/>
                  </a:lnTo>
                  <a:lnTo>
                    <a:pt x="172" y="271"/>
                  </a:lnTo>
                  <a:lnTo>
                    <a:pt x="175" y="262"/>
                  </a:lnTo>
                  <a:lnTo>
                    <a:pt x="175" y="256"/>
                  </a:lnTo>
                  <a:lnTo>
                    <a:pt x="172" y="251"/>
                  </a:lnTo>
                  <a:lnTo>
                    <a:pt x="164" y="204"/>
                  </a:lnTo>
                  <a:lnTo>
                    <a:pt x="164" y="198"/>
                  </a:lnTo>
                  <a:lnTo>
                    <a:pt x="164" y="186"/>
                  </a:lnTo>
                  <a:lnTo>
                    <a:pt x="156" y="169"/>
                  </a:lnTo>
                  <a:lnTo>
                    <a:pt x="136" y="157"/>
                  </a:lnTo>
                  <a:lnTo>
                    <a:pt x="114" y="149"/>
                  </a:lnTo>
                  <a:lnTo>
                    <a:pt x="92" y="108"/>
                  </a:lnTo>
                  <a:lnTo>
                    <a:pt x="92" y="90"/>
                  </a:lnTo>
                  <a:lnTo>
                    <a:pt x="92" y="87"/>
                  </a:lnTo>
                  <a:lnTo>
                    <a:pt x="97" y="79"/>
                  </a:lnTo>
                  <a:lnTo>
                    <a:pt x="103" y="70"/>
                  </a:lnTo>
                  <a:lnTo>
                    <a:pt x="117" y="64"/>
                  </a:lnTo>
                  <a:lnTo>
                    <a:pt x="119" y="61"/>
                  </a:lnTo>
                  <a:lnTo>
                    <a:pt x="125" y="61"/>
                  </a:lnTo>
                  <a:lnTo>
                    <a:pt x="131" y="55"/>
                  </a:lnTo>
                  <a:lnTo>
                    <a:pt x="139" y="50"/>
                  </a:lnTo>
                  <a:lnTo>
                    <a:pt x="136" y="47"/>
                  </a:lnTo>
                  <a:lnTo>
                    <a:pt x="136" y="38"/>
                  </a:lnTo>
                  <a:lnTo>
                    <a:pt x="131" y="29"/>
                  </a:lnTo>
                  <a:lnTo>
                    <a:pt x="125" y="23"/>
                  </a:lnTo>
                  <a:lnTo>
                    <a:pt x="125" y="20"/>
                  </a:lnTo>
                  <a:lnTo>
                    <a:pt x="119" y="15"/>
                  </a:lnTo>
                  <a:lnTo>
                    <a:pt x="111" y="6"/>
                  </a:lnTo>
                  <a:lnTo>
                    <a:pt x="100" y="3"/>
                  </a:lnTo>
                  <a:lnTo>
                    <a:pt x="97" y="3"/>
                  </a:lnTo>
                  <a:lnTo>
                    <a:pt x="92" y="6"/>
                  </a:lnTo>
                  <a:lnTo>
                    <a:pt x="81" y="6"/>
                  </a:lnTo>
                  <a:lnTo>
                    <a:pt x="67" y="6"/>
                  </a:lnTo>
                  <a:lnTo>
                    <a:pt x="61" y="3"/>
                  </a:lnTo>
                  <a:lnTo>
                    <a:pt x="56" y="3"/>
                  </a:lnTo>
                  <a:lnTo>
                    <a:pt x="50" y="0"/>
                  </a:lnTo>
                  <a:lnTo>
                    <a:pt x="44" y="0"/>
                  </a:lnTo>
                  <a:lnTo>
                    <a:pt x="42" y="0"/>
                  </a:lnTo>
                  <a:lnTo>
                    <a:pt x="39" y="0"/>
                  </a:lnTo>
                  <a:lnTo>
                    <a:pt x="33" y="0"/>
                  </a:lnTo>
                  <a:lnTo>
                    <a:pt x="31" y="0"/>
                  </a:lnTo>
                  <a:lnTo>
                    <a:pt x="22" y="3"/>
                  </a:lnTo>
                  <a:lnTo>
                    <a:pt x="11" y="3"/>
                  </a:lnTo>
                  <a:lnTo>
                    <a:pt x="3" y="9"/>
                  </a:lnTo>
                  <a:lnTo>
                    <a:pt x="0" y="17"/>
                  </a:lnTo>
                  <a:lnTo>
                    <a:pt x="3" y="17"/>
                  </a:lnTo>
                  <a:lnTo>
                    <a:pt x="6" y="20"/>
                  </a:lnTo>
                  <a:lnTo>
                    <a:pt x="11" y="23"/>
                  </a:lnTo>
                  <a:lnTo>
                    <a:pt x="14" y="26"/>
                  </a:lnTo>
                  <a:lnTo>
                    <a:pt x="19" y="50"/>
                  </a:lnTo>
                  <a:lnTo>
                    <a:pt x="39" y="61"/>
                  </a:lnTo>
                  <a:lnTo>
                    <a:pt x="44" y="70"/>
                  </a:lnTo>
                  <a:lnTo>
                    <a:pt x="44" y="85"/>
                  </a:lnTo>
                  <a:lnTo>
                    <a:pt x="42" y="93"/>
                  </a:lnTo>
                  <a:lnTo>
                    <a:pt x="39" y="96"/>
                  </a:lnTo>
                  <a:lnTo>
                    <a:pt x="33" y="102"/>
                  </a:lnTo>
                  <a:lnTo>
                    <a:pt x="33" y="108"/>
                  </a:lnTo>
                  <a:lnTo>
                    <a:pt x="36" y="114"/>
                  </a:lnTo>
                  <a:lnTo>
                    <a:pt x="42" y="122"/>
                  </a:lnTo>
                  <a:lnTo>
                    <a:pt x="47" y="128"/>
                  </a:lnTo>
                  <a:lnTo>
                    <a:pt x="53" y="134"/>
                  </a:lnTo>
                  <a:lnTo>
                    <a:pt x="58" y="137"/>
                  </a:lnTo>
                  <a:lnTo>
                    <a:pt x="61" y="137"/>
                  </a:lnTo>
                  <a:lnTo>
                    <a:pt x="61" y="140"/>
                  </a:lnTo>
                  <a:lnTo>
                    <a:pt x="64" y="140"/>
                  </a:lnTo>
                  <a:lnTo>
                    <a:pt x="67" y="146"/>
                  </a:lnTo>
                  <a:lnTo>
                    <a:pt x="72" y="152"/>
                  </a:lnTo>
                  <a:lnTo>
                    <a:pt x="78" y="157"/>
                  </a:lnTo>
                  <a:lnTo>
                    <a:pt x="86" y="163"/>
                  </a:lnTo>
                  <a:lnTo>
                    <a:pt x="92" y="172"/>
                  </a:lnTo>
                  <a:lnTo>
                    <a:pt x="97" y="178"/>
                  </a:lnTo>
                  <a:lnTo>
                    <a:pt x="106" y="192"/>
                  </a:lnTo>
                  <a:lnTo>
                    <a:pt x="108" y="213"/>
                  </a:lnTo>
                  <a:lnTo>
                    <a:pt x="111" y="230"/>
                  </a:lnTo>
                  <a:lnTo>
                    <a:pt x="111" y="239"/>
                  </a:lnTo>
                  <a:lnTo>
                    <a:pt x="111" y="251"/>
                  </a:lnTo>
                </a:path>
              </a:pathLst>
            </a:custGeom>
            <a:grpFill/>
            <a:ln w="12700" cap="rnd" cmpd="sng">
              <a:noFill/>
              <a:prstDash val="solid"/>
              <a:round/>
              <a:headEnd type="none" w="med" len="med"/>
              <a:tailEnd type="none" w="med" len="med"/>
            </a:ln>
          </p:spPr>
          <p:txBody>
            <a:bodyPr/>
            <a:lstStyle/>
            <a:p>
              <a:pPr>
                <a:defRPr/>
              </a:pPr>
              <a:endParaRPr lang="en-GB"/>
            </a:p>
          </p:txBody>
        </p:sp>
        <p:sp>
          <p:nvSpPr>
            <p:cNvPr id="23567" name="Freeform 26"/>
            <p:cNvSpPr>
              <a:spLocks/>
            </p:cNvSpPr>
            <p:nvPr/>
          </p:nvSpPr>
          <p:spPr bwMode="auto">
            <a:xfrm>
              <a:off x="4454" y="2757"/>
              <a:ext cx="212" cy="386"/>
            </a:xfrm>
            <a:custGeom>
              <a:avLst/>
              <a:gdLst>
                <a:gd name="T0" fmla="*/ 124 w 196"/>
                <a:gd name="T1" fmla="*/ 264 h 357"/>
                <a:gd name="T2" fmla="*/ 133 w 196"/>
                <a:gd name="T3" fmla="*/ 273 h 357"/>
                <a:gd name="T4" fmla="*/ 136 w 196"/>
                <a:gd name="T5" fmla="*/ 282 h 357"/>
                <a:gd name="T6" fmla="*/ 108 w 196"/>
                <a:gd name="T7" fmla="*/ 328 h 357"/>
                <a:gd name="T8" fmla="*/ 90 w 196"/>
                <a:gd name="T9" fmla="*/ 338 h 357"/>
                <a:gd name="T10" fmla="*/ 99 w 196"/>
                <a:gd name="T11" fmla="*/ 353 h 357"/>
                <a:gd name="T12" fmla="*/ 136 w 196"/>
                <a:gd name="T13" fmla="*/ 356 h 357"/>
                <a:gd name="T14" fmla="*/ 152 w 196"/>
                <a:gd name="T15" fmla="*/ 338 h 357"/>
                <a:gd name="T16" fmla="*/ 173 w 196"/>
                <a:gd name="T17" fmla="*/ 316 h 357"/>
                <a:gd name="T18" fmla="*/ 189 w 196"/>
                <a:gd name="T19" fmla="*/ 295 h 357"/>
                <a:gd name="T20" fmla="*/ 195 w 196"/>
                <a:gd name="T21" fmla="*/ 276 h 357"/>
                <a:gd name="T22" fmla="*/ 192 w 196"/>
                <a:gd name="T23" fmla="*/ 264 h 357"/>
                <a:gd name="T24" fmla="*/ 183 w 196"/>
                <a:gd name="T25" fmla="*/ 209 h 357"/>
                <a:gd name="T26" fmla="*/ 173 w 196"/>
                <a:gd name="T27" fmla="*/ 178 h 357"/>
                <a:gd name="T28" fmla="*/ 127 w 196"/>
                <a:gd name="T29" fmla="*/ 157 h 357"/>
                <a:gd name="T30" fmla="*/ 102 w 196"/>
                <a:gd name="T31" fmla="*/ 95 h 357"/>
                <a:gd name="T32" fmla="*/ 108 w 196"/>
                <a:gd name="T33" fmla="*/ 83 h 357"/>
                <a:gd name="T34" fmla="*/ 130 w 196"/>
                <a:gd name="T35" fmla="*/ 68 h 357"/>
                <a:gd name="T36" fmla="*/ 139 w 196"/>
                <a:gd name="T37" fmla="*/ 64 h 357"/>
                <a:gd name="T38" fmla="*/ 155 w 196"/>
                <a:gd name="T39" fmla="*/ 52 h 357"/>
                <a:gd name="T40" fmla="*/ 152 w 196"/>
                <a:gd name="T41" fmla="*/ 40 h 357"/>
                <a:gd name="T42" fmla="*/ 139 w 196"/>
                <a:gd name="T43" fmla="*/ 25 h 357"/>
                <a:gd name="T44" fmla="*/ 133 w 196"/>
                <a:gd name="T45" fmla="*/ 15 h 357"/>
                <a:gd name="T46" fmla="*/ 111 w 196"/>
                <a:gd name="T47" fmla="*/ 3 h 357"/>
                <a:gd name="T48" fmla="*/ 102 w 196"/>
                <a:gd name="T49" fmla="*/ 6 h 357"/>
                <a:gd name="T50" fmla="*/ 74 w 196"/>
                <a:gd name="T51" fmla="*/ 6 h 357"/>
                <a:gd name="T52" fmla="*/ 62 w 196"/>
                <a:gd name="T53" fmla="*/ 3 h 357"/>
                <a:gd name="T54" fmla="*/ 50 w 196"/>
                <a:gd name="T55" fmla="*/ 0 h 357"/>
                <a:gd name="T56" fmla="*/ 43 w 196"/>
                <a:gd name="T57" fmla="*/ 0 h 357"/>
                <a:gd name="T58" fmla="*/ 34 w 196"/>
                <a:gd name="T59" fmla="*/ 0 h 357"/>
                <a:gd name="T60" fmla="*/ 12 w 196"/>
                <a:gd name="T61" fmla="*/ 3 h 357"/>
                <a:gd name="T62" fmla="*/ 0 w 196"/>
                <a:gd name="T63" fmla="*/ 18 h 357"/>
                <a:gd name="T64" fmla="*/ 6 w 196"/>
                <a:gd name="T65" fmla="*/ 21 h 357"/>
                <a:gd name="T66" fmla="*/ 15 w 196"/>
                <a:gd name="T67" fmla="*/ 28 h 357"/>
                <a:gd name="T68" fmla="*/ 43 w 196"/>
                <a:gd name="T69" fmla="*/ 64 h 357"/>
                <a:gd name="T70" fmla="*/ 50 w 196"/>
                <a:gd name="T71" fmla="*/ 89 h 357"/>
                <a:gd name="T72" fmla="*/ 43 w 196"/>
                <a:gd name="T73" fmla="*/ 101 h 357"/>
                <a:gd name="T74" fmla="*/ 37 w 196"/>
                <a:gd name="T75" fmla="*/ 114 h 357"/>
                <a:gd name="T76" fmla="*/ 46 w 196"/>
                <a:gd name="T77" fmla="*/ 129 h 357"/>
                <a:gd name="T78" fmla="*/ 59 w 196"/>
                <a:gd name="T79" fmla="*/ 141 h 357"/>
                <a:gd name="T80" fmla="*/ 68 w 196"/>
                <a:gd name="T81" fmla="*/ 144 h 357"/>
                <a:gd name="T82" fmla="*/ 71 w 196"/>
                <a:gd name="T83" fmla="*/ 147 h 357"/>
                <a:gd name="T84" fmla="*/ 80 w 196"/>
                <a:gd name="T85" fmla="*/ 160 h 357"/>
                <a:gd name="T86" fmla="*/ 96 w 196"/>
                <a:gd name="T87" fmla="*/ 172 h 357"/>
                <a:gd name="T88" fmla="*/ 108 w 196"/>
                <a:gd name="T89" fmla="*/ 187 h 357"/>
                <a:gd name="T90" fmla="*/ 121 w 196"/>
                <a:gd name="T91" fmla="*/ 224 h 357"/>
                <a:gd name="T92" fmla="*/ 124 w 196"/>
                <a:gd name="T93" fmla="*/ 252 h 35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96"/>
                <a:gd name="T142" fmla="*/ 0 h 357"/>
                <a:gd name="T143" fmla="*/ 196 w 196"/>
                <a:gd name="T144" fmla="*/ 357 h 35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96" h="357">
                  <a:moveTo>
                    <a:pt x="124" y="264"/>
                  </a:moveTo>
                  <a:lnTo>
                    <a:pt x="124" y="264"/>
                  </a:lnTo>
                  <a:lnTo>
                    <a:pt x="130" y="267"/>
                  </a:lnTo>
                  <a:lnTo>
                    <a:pt x="133" y="273"/>
                  </a:lnTo>
                  <a:lnTo>
                    <a:pt x="136" y="279"/>
                  </a:lnTo>
                  <a:lnTo>
                    <a:pt x="136" y="282"/>
                  </a:lnTo>
                  <a:lnTo>
                    <a:pt x="130" y="319"/>
                  </a:lnTo>
                  <a:lnTo>
                    <a:pt x="108" y="328"/>
                  </a:lnTo>
                  <a:lnTo>
                    <a:pt x="102" y="338"/>
                  </a:lnTo>
                  <a:lnTo>
                    <a:pt x="90" y="338"/>
                  </a:lnTo>
                  <a:lnTo>
                    <a:pt x="84" y="356"/>
                  </a:lnTo>
                  <a:lnTo>
                    <a:pt x="99" y="353"/>
                  </a:lnTo>
                  <a:lnTo>
                    <a:pt x="133" y="356"/>
                  </a:lnTo>
                  <a:lnTo>
                    <a:pt x="136" y="356"/>
                  </a:lnTo>
                  <a:lnTo>
                    <a:pt x="142" y="350"/>
                  </a:lnTo>
                  <a:lnTo>
                    <a:pt x="152" y="338"/>
                  </a:lnTo>
                  <a:lnTo>
                    <a:pt x="161" y="328"/>
                  </a:lnTo>
                  <a:lnTo>
                    <a:pt x="173" y="316"/>
                  </a:lnTo>
                  <a:lnTo>
                    <a:pt x="183" y="304"/>
                  </a:lnTo>
                  <a:lnTo>
                    <a:pt x="189" y="295"/>
                  </a:lnTo>
                  <a:lnTo>
                    <a:pt x="192" y="285"/>
                  </a:lnTo>
                  <a:lnTo>
                    <a:pt x="195" y="276"/>
                  </a:lnTo>
                  <a:lnTo>
                    <a:pt x="195" y="270"/>
                  </a:lnTo>
                  <a:lnTo>
                    <a:pt x="192" y="264"/>
                  </a:lnTo>
                  <a:lnTo>
                    <a:pt x="183" y="215"/>
                  </a:lnTo>
                  <a:lnTo>
                    <a:pt x="183" y="209"/>
                  </a:lnTo>
                  <a:lnTo>
                    <a:pt x="183" y="196"/>
                  </a:lnTo>
                  <a:lnTo>
                    <a:pt x="173" y="178"/>
                  </a:lnTo>
                  <a:lnTo>
                    <a:pt x="152" y="166"/>
                  </a:lnTo>
                  <a:lnTo>
                    <a:pt x="127" y="157"/>
                  </a:lnTo>
                  <a:lnTo>
                    <a:pt x="102" y="114"/>
                  </a:lnTo>
                  <a:lnTo>
                    <a:pt x="102" y="95"/>
                  </a:lnTo>
                  <a:lnTo>
                    <a:pt x="102" y="92"/>
                  </a:lnTo>
                  <a:lnTo>
                    <a:pt x="108" y="83"/>
                  </a:lnTo>
                  <a:lnTo>
                    <a:pt x="115" y="74"/>
                  </a:lnTo>
                  <a:lnTo>
                    <a:pt x="130" y="68"/>
                  </a:lnTo>
                  <a:lnTo>
                    <a:pt x="133" y="64"/>
                  </a:lnTo>
                  <a:lnTo>
                    <a:pt x="139" y="64"/>
                  </a:lnTo>
                  <a:lnTo>
                    <a:pt x="145" y="58"/>
                  </a:lnTo>
                  <a:lnTo>
                    <a:pt x="155" y="52"/>
                  </a:lnTo>
                  <a:lnTo>
                    <a:pt x="152" y="49"/>
                  </a:lnTo>
                  <a:lnTo>
                    <a:pt x="152" y="40"/>
                  </a:lnTo>
                  <a:lnTo>
                    <a:pt x="145" y="31"/>
                  </a:lnTo>
                  <a:lnTo>
                    <a:pt x="139" y="25"/>
                  </a:lnTo>
                  <a:lnTo>
                    <a:pt x="139" y="21"/>
                  </a:lnTo>
                  <a:lnTo>
                    <a:pt x="133" y="15"/>
                  </a:lnTo>
                  <a:lnTo>
                    <a:pt x="124" y="6"/>
                  </a:lnTo>
                  <a:lnTo>
                    <a:pt x="111" y="3"/>
                  </a:lnTo>
                  <a:lnTo>
                    <a:pt x="108" y="3"/>
                  </a:lnTo>
                  <a:lnTo>
                    <a:pt x="102" y="6"/>
                  </a:lnTo>
                  <a:lnTo>
                    <a:pt x="90" y="6"/>
                  </a:lnTo>
                  <a:lnTo>
                    <a:pt x="74" y="6"/>
                  </a:lnTo>
                  <a:lnTo>
                    <a:pt x="68" y="3"/>
                  </a:lnTo>
                  <a:lnTo>
                    <a:pt x="62" y="3"/>
                  </a:lnTo>
                  <a:lnTo>
                    <a:pt x="56" y="0"/>
                  </a:lnTo>
                  <a:lnTo>
                    <a:pt x="50" y="0"/>
                  </a:lnTo>
                  <a:lnTo>
                    <a:pt x="46" y="0"/>
                  </a:lnTo>
                  <a:lnTo>
                    <a:pt x="43" y="0"/>
                  </a:lnTo>
                  <a:lnTo>
                    <a:pt x="37" y="0"/>
                  </a:lnTo>
                  <a:lnTo>
                    <a:pt x="34" y="0"/>
                  </a:lnTo>
                  <a:lnTo>
                    <a:pt x="25" y="3"/>
                  </a:lnTo>
                  <a:lnTo>
                    <a:pt x="12" y="3"/>
                  </a:lnTo>
                  <a:lnTo>
                    <a:pt x="3" y="9"/>
                  </a:lnTo>
                  <a:lnTo>
                    <a:pt x="0" y="18"/>
                  </a:lnTo>
                  <a:lnTo>
                    <a:pt x="3" y="18"/>
                  </a:lnTo>
                  <a:lnTo>
                    <a:pt x="6" y="21"/>
                  </a:lnTo>
                  <a:lnTo>
                    <a:pt x="12" y="25"/>
                  </a:lnTo>
                  <a:lnTo>
                    <a:pt x="15" y="28"/>
                  </a:lnTo>
                  <a:lnTo>
                    <a:pt x="22" y="52"/>
                  </a:lnTo>
                  <a:lnTo>
                    <a:pt x="43" y="64"/>
                  </a:lnTo>
                  <a:lnTo>
                    <a:pt x="50" y="74"/>
                  </a:lnTo>
                  <a:lnTo>
                    <a:pt x="50" y="89"/>
                  </a:lnTo>
                  <a:lnTo>
                    <a:pt x="46" y="98"/>
                  </a:lnTo>
                  <a:lnTo>
                    <a:pt x="43" y="101"/>
                  </a:lnTo>
                  <a:lnTo>
                    <a:pt x="37" y="107"/>
                  </a:lnTo>
                  <a:lnTo>
                    <a:pt x="37" y="114"/>
                  </a:lnTo>
                  <a:lnTo>
                    <a:pt x="40" y="120"/>
                  </a:lnTo>
                  <a:lnTo>
                    <a:pt x="46" y="129"/>
                  </a:lnTo>
                  <a:lnTo>
                    <a:pt x="53" y="135"/>
                  </a:lnTo>
                  <a:lnTo>
                    <a:pt x="59" y="141"/>
                  </a:lnTo>
                  <a:lnTo>
                    <a:pt x="65" y="144"/>
                  </a:lnTo>
                  <a:lnTo>
                    <a:pt x="68" y="144"/>
                  </a:lnTo>
                  <a:lnTo>
                    <a:pt x="68" y="147"/>
                  </a:lnTo>
                  <a:lnTo>
                    <a:pt x="71" y="147"/>
                  </a:lnTo>
                  <a:lnTo>
                    <a:pt x="74" y="153"/>
                  </a:lnTo>
                  <a:lnTo>
                    <a:pt x="80" y="160"/>
                  </a:lnTo>
                  <a:lnTo>
                    <a:pt x="87" y="166"/>
                  </a:lnTo>
                  <a:lnTo>
                    <a:pt x="96" y="172"/>
                  </a:lnTo>
                  <a:lnTo>
                    <a:pt x="102" y="181"/>
                  </a:lnTo>
                  <a:lnTo>
                    <a:pt x="108" y="187"/>
                  </a:lnTo>
                  <a:lnTo>
                    <a:pt x="118" y="203"/>
                  </a:lnTo>
                  <a:lnTo>
                    <a:pt x="121" y="224"/>
                  </a:lnTo>
                  <a:lnTo>
                    <a:pt x="124" y="242"/>
                  </a:lnTo>
                  <a:lnTo>
                    <a:pt x="124" y="252"/>
                  </a:lnTo>
                  <a:lnTo>
                    <a:pt x="124" y="264"/>
                  </a:lnTo>
                </a:path>
              </a:pathLst>
            </a:custGeom>
            <a:grpFill/>
            <a:ln w="12700" cap="rnd" cmpd="sng">
              <a:solidFill>
                <a:schemeClr val="bg1"/>
              </a:solidFill>
              <a:prstDash val="solid"/>
              <a:round/>
              <a:headEnd type="none" w="med" len="med"/>
              <a:tailEnd type="none" w="med" len="med"/>
            </a:ln>
          </p:spPr>
          <p:txBody>
            <a:bodyPr/>
            <a:lstStyle/>
            <a:p>
              <a:pPr>
                <a:defRPr/>
              </a:pPr>
              <a:endParaRPr lang="en-GB"/>
            </a:p>
          </p:txBody>
        </p:sp>
        <p:sp>
          <p:nvSpPr>
            <p:cNvPr id="23568" name="Freeform 27"/>
            <p:cNvSpPr>
              <a:spLocks/>
            </p:cNvSpPr>
            <p:nvPr/>
          </p:nvSpPr>
          <p:spPr bwMode="auto">
            <a:xfrm>
              <a:off x="4336" y="2841"/>
              <a:ext cx="180" cy="461"/>
            </a:xfrm>
            <a:custGeom>
              <a:avLst/>
              <a:gdLst>
                <a:gd name="T0" fmla="*/ 40 w 165"/>
                <a:gd name="T1" fmla="*/ 0 h 427"/>
                <a:gd name="T2" fmla="*/ 28 w 165"/>
                <a:gd name="T3" fmla="*/ 6 h 427"/>
                <a:gd name="T4" fmla="*/ 14 w 165"/>
                <a:gd name="T5" fmla="*/ 21 h 427"/>
                <a:gd name="T6" fmla="*/ 11 w 165"/>
                <a:gd name="T7" fmla="*/ 56 h 427"/>
                <a:gd name="T8" fmla="*/ 11 w 165"/>
                <a:gd name="T9" fmla="*/ 80 h 427"/>
                <a:gd name="T10" fmla="*/ 6 w 165"/>
                <a:gd name="T11" fmla="*/ 98 h 427"/>
                <a:gd name="T12" fmla="*/ 8 w 165"/>
                <a:gd name="T13" fmla="*/ 124 h 427"/>
                <a:gd name="T14" fmla="*/ 14 w 165"/>
                <a:gd name="T15" fmla="*/ 163 h 427"/>
                <a:gd name="T16" fmla="*/ 17 w 165"/>
                <a:gd name="T17" fmla="*/ 231 h 427"/>
                <a:gd name="T18" fmla="*/ 17 w 165"/>
                <a:gd name="T19" fmla="*/ 260 h 427"/>
                <a:gd name="T20" fmla="*/ 14 w 165"/>
                <a:gd name="T21" fmla="*/ 302 h 427"/>
                <a:gd name="T22" fmla="*/ 0 w 165"/>
                <a:gd name="T23" fmla="*/ 358 h 427"/>
                <a:gd name="T24" fmla="*/ 8 w 165"/>
                <a:gd name="T25" fmla="*/ 373 h 427"/>
                <a:gd name="T26" fmla="*/ 51 w 165"/>
                <a:gd name="T27" fmla="*/ 414 h 427"/>
                <a:gd name="T28" fmla="*/ 102 w 165"/>
                <a:gd name="T29" fmla="*/ 426 h 427"/>
                <a:gd name="T30" fmla="*/ 93 w 165"/>
                <a:gd name="T31" fmla="*/ 393 h 427"/>
                <a:gd name="T32" fmla="*/ 40 w 165"/>
                <a:gd name="T33" fmla="*/ 340 h 427"/>
                <a:gd name="T34" fmla="*/ 28 w 165"/>
                <a:gd name="T35" fmla="*/ 305 h 427"/>
                <a:gd name="T36" fmla="*/ 34 w 165"/>
                <a:gd name="T37" fmla="*/ 260 h 427"/>
                <a:gd name="T38" fmla="*/ 48 w 165"/>
                <a:gd name="T39" fmla="*/ 204 h 427"/>
                <a:gd name="T40" fmla="*/ 51 w 165"/>
                <a:gd name="T41" fmla="*/ 180 h 427"/>
                <a:gd name="T42" fmla="*/ 57 w 165"/>
                <a:gd name="T43" fmla="*/ 172 h 427"/>
                <a:gd name="T44" fmla="*/ 62 w 165"/>
                <a:gd name="T45" fmla="*/ 172 h 427"/>
                <a:gd name="T46" fmla="*/ 68 w 165"/>
                <a:gd name="T47" fmla="*/ 183 h 427"/>
                <a:gd name="T48" fmla="*/ 85 w 165"/>
                <a:gd name="T49" fmla="*/ 225 h 427"/>
                <a:gd name="T50" fmla="*/ 96 w 165"/>
                <a:gd name="T51" fmla="*/ 228 h 427"/>
                <a:gd name="T52" fmla="*/ 96 w 165"/>
                <a:gd name="T53" fmla="*/ 186 h 427"/>
                <a:gd name="T54" fmla="*/ 113 w 165"/>
                <a:gd name="T55" fmla="*/ 169 h 427"/>
                <a:gd name="T56" fmla="*/ 122 w 165"/>
                <a:gd name="T57" fmla="*/ 166 h 427"/>
                <a:gd name="T58" fmla="*/ 133 w 165"/>
                <a:gd name="T59" fmla="*/ 166 h 427"/>
                <a:gd name="T60" fmla="*/ 144 w 165"/>
                <a:gd name="T61" fmla="*/ 166 h 427"/>
                <a:gd name="T62" fmla="*/ 161 w 165"/>
                <a:gd name="T63" fmla="*/ 166 h 427"/>
                <a:gd name="T64" fmla="*/ 164 w 165"/>
                <a:gd name="T65" fmla="*/ 142 h 427"/>
                <a:gd name="T66" fmla="*/ 158 w 165"/>
                <a:gd name="T67" fmla="*/ 121 h 427"/>
                <a:gd name="T68" fmla="*/ 144 w 165"/>
                <a:gd name="T69" fmla="*/ 89 h 427"/>
                <a:gd name="T70" fmla="*/ 122 w 165"/>
                <a:gd name="T71" fmla="*/ 65 h 427"/>
                <a:gd name="T72" fmla="*/ 105 w 165"/>
                <a:gd name="T73" fmla="*/ 62 h 427"/>
                <a:gd name="T74" fmla="*/ 90 w 165"/>
                <a:gd name="T75" fmla="*/ 71 h 427"/>
                <a:gd name="T76" fmla="*/ 79 w 165"/>
                <a:gd name="T77" fmla="*/ 71 h 427"/>
                <a:gd name="T78" fmla="*/ 79 w 165"/>
                <a:gd name="T79" fmla="*/ 65 h 427"/>
                <a:gd name="T80" fmla="*/ 85 w 165"/>
                <a:gd name="T81" fmla="*/ 33 h 427"/>
                <a:gd name="T82" fmla="*/ 59 w 165"/>
                <a:gd name="T83" fmla="*/ 18 h 427"/>
                <a:gd name="T84" fmla="*/ 57 w 165"/>
                <a:gd name="T85" fmla="*/ 6 h 427"/>
                <a:gd name="T86" fmla="*/ 51 w 165"/>
                <a:gd name="T87" fmla="*/ 0 h 427"/>
                <a:gd name="T88" fmla="*/ 42 w 165"/>
                <a:gd name="T89" fmla="*/ 0 h 42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65"/>
                <a:gd name="T136" fmla="*/ 0 h 427"/>
                <a:gd name="T137" fmla="*/ 165 w 165"/>
                <a:gd name="T138" fmla="*/ 427 h 42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65" h="427">
                  <a:moveTo>
                    <a:pt x="40" y="0"/>
                  </a:moveTo>
                  <a:lnTo>
                    <a:pt x="40" y="0"/>
                  </a:lnTo>
                  <a:lnTo>
                    <a:pt x="34" y="3"/>
                  </a:lnTo>
                  <a:lnTo>
                    <a:pt x="28" y="6"/>
                  </a:lnTo>
                  <a:lnTo>
                    <a:pt x="20" y="12"/>
                  </a:lnTo>
                  <a:lnTo>
                    <a:pt x="14" y="21"/>
                  </a:lnTo>
                  <a:lnTo>
                    <a:pt x="11" y="36"/>
                  </a:lnTo>
                  <a:lnTo>
                    <a:pt x="11" y="56"/>
                  </a:lnTo>
                  <a:lnTo>
                    <a:pt x="14" y="80"/>
                  </a:lnTo>
                  <a:lnTo>
                    <a:pt x="11" y="80"/>
                  </a:lnTo>
                  <a:lnTo>
                    <a:pt x="8" y="86"/>
                  </a:lnTo>
                  <a:lnTo>
                    <a:pt x="6" y="98"/>
                  </a:lnTo>
                  <a:lnTo>
                    <a:pt x="11" y="118"/>
                  </a:lnTo>
                  <a:lnTo>
                    <a:pt x="8" y="124"/>
                  </a:lnTo>
                  <a:lnTo>
                    <a:pt x="11" y="142"/>
                  </a:lnTo>
                  <a:lnTo>
                    <a:pt x="14" y="163"/>
                  </a:lnTo>
                  <a:lnTo>
                    <a:pt x="23" y="183"/>
                  </a:lnTo>
                  <a:lnTo>
                    <a:pt x="17" y="231"/>
                  </a:lnTo>
                  <a:lnTo>
                    <a:pt x="17" y="246"/>
                  </a:lnTo>
                  <a:lnTo>
                    <a:pt x="17" y="260"/>
                  </a:lnTo>
                  <a:lnTo>
                    <a:pt x="17" y="272"/>
                  </a:lnTo>
                  <a:lnTo>
                    <a:pt x="14" y="302"/>
                  </a:lnTo>
                  <a:lnTo>
                    <a:pt x="8" y="334"/>
                  </a:lnTo>
                  <a:lnTo>
                    <a:pt x="0" y="358"/>
                  </a:lnTo>
                  <a:lnTo>
                    <a:pt x="3" y="364"/>
                  </a:lnTo>
                  <a:lnTo>
                    <a:pt x="8" y="373"/>
                  </a:lnTo>
                  <a:lnTo>
                    <a:pt x="23" y="396"/>
                  </a:lnTo>
                  <a:lnTo>
                    <a:pt x="51" y="414"/>
                  </a:lnTo>
                  <a:lnTo>
                    <a:pt x="82" y="408"/>
                  </a:lnTo>
                  <a:lnTo>
                    <a:pt x="102" y="426"/>
                  </a:lnTo>
                  <a:lnTo>
                    <a:pt x="116" y="423"/>
                  </a:lnTo>
                  <a:lnTo>
                    <a:pt x="93" y="393"/>
                  </a:lnTo>
                  <a:lnTo>
                    <a:pt x="45" y="346"/>
                  </a:lnTo>
                  <a:lnTo>
                    <a:pt x="40" y="340"/>
                  </a:lnTo>
                  <a:lnTo>
                    <a:pt x="34" y="325"/>
                  </a:lnTo>
                  <a:lnTo>
                    <a:pt x="28" y="305"/>
                  </a:lnTo>
                  <a:lnTo>
                    <a:pt x="34" y="269"/>
                  </a:lnTo>
                  <a:lnTo>
                    <a:pt x="34" y="260"/>
                  </a:lnTo>
                  <a:lnTo>
                    <a:pt x="42" y="234"/>
                  </a:lnTo>
                  <a:lnTo>
                    <a:pt x="48" y="204"/>
                  </a:lnTo>
                  <a:lnTo>
                    <a:pt x="51" y="183"/>
                  </a:lnTo>
                  <a:lnTo>
                    <a:pt x="51" y="180"/>
                  </a:lnTo>
                  <a:lnTo>
                    <a:pt x="51" y="175"/>
                  </a:lnTo>
                  <a:lnTo>
                    <a:pt x="57" y="172"/>
                  </a:lnTo>
                  <a:lnTo>
                    <a:pt x="62" y="169"/>
                  </a:lnTo>
                  <a:lnTo>
                    <a:pt x="62" y="172"/>
                  </a:lnTo>
                  <a:lnTo>
                    <a:pt x="65" y="178"/>
                  </a:lnTo>
                  <a:lnTo>
                    <a:pt x="68" y="183"/>
                  </a:lnTo>
                  <a:lnTo>
                    <a:pt x="68" y="189"/>
                  </a:lnTo>
                  <a:lnTo>
                    <a:pt x="85" y="225"/>
                  </a:lnTo>
                  <a:lnTo>
                    <a:pt x="96" y="237"/>
                  </a:lnTo>
                  <a:lnTo>
                    <a:pt x="96" y="228"/>
                  </a:lnTo>
                  <a:lnTo>
                    <a:pt x="93" y="207"/>
                  </a:lnTo>
                  <a:lnTo>
                    <a:pt x="96" y="186"/>
                  </a:lnTo>
                  <a:lnTo>
                    <a:pt x="110" y="172"/>
                  </a:lnTo>
                  <a:lnTo>
                    <a:pt x="113" y="169"/>
                  </a:lnTo>
                  <a:lnTo>
                    <a:pt x="116" y="169"/>
                  </a:lnTo>
                  <a:lnTo>
                    <a:pt x="122" y="166"/>
                  </a:lnTo>
                  <a:lnTo>
                    <a:pt x="127" y="166"/>
                  </a:lnTo>
                  <a:lnTo>
                    <a:pt x="133" y="166"/>
                  </a:lnTo>
                  <a:lnTo>
                    <a:pt x="139" y="166"/>
                  </a:lnTo>
                  <a:lnTo>
                    <a:pt x="144" y="166"/>
                  </a:lnTo>
                  <a:lnTo>
                    <a:pt x="161" y="172"/>
                  </a:lnTo>
                  <a:lnTo>
                    <a:pt x="161" y="166"/>
                  </a:lnTo>
                  <a:lnTo>
                    <a:pt x="164" y="157"/>
                  </a:lnTo>
                  <a:lnTo>
                    <a:pt x="164" y="142"/>
                  </a:lnTo>
                  <a:lnTo>
                    <a:pt x="158" y="124"/>
                  </a:lnTo>
                  <a:lnTo>
                    <a:pt x="158" y="121"/>
                  </a:lnTo>
                  <a:lnTo>
                    <a:pt x="153" y="107"/>
                  </a:lnTo>
                  <a:lnTo>
                    <a:pt x="144" y="89"/>
                  </a:lnTo>
                  <a:lnTo>
                    <a:pt x="127" y="68"/>
                  </a:lnTo>
                  <a:lnTo>
                    <a:pt x="122" y="65"/>
                  </a:lnTo>
                  <a:lnTo>
                    <a:pt x="116" y="62"/>
                  </a:lnTo>
                  <a:lnTo>
                    <a:pt x="105" y="62"/>
                  </a:lnTo>
                  <a:lnTo>
                    <a:pt x="99" y="65"/>
                  </a:lnTo>
                  <a:lnTo>
                    <a:pt x="90" y="71"/>
                  </a:lnTo>
                  <a:lnTo>
                    <a:pt x="85" y="71"/>
                  </a:lnTo>
                  <a:lnTo>
                    <a:pt x="79" y="71"/>
                  </a:lnTo>
                  <a:lnTo>
                    <a:pt x="76" y="71"/>
                  </a:lnTo>
                  <a:lnTo>
                    <a:pt x="79" y="65"/>
                  </a:lnTo>
                  <a:lnTo>
                    <a:pt x="82" y="50"/>
                  </a:lnTo>
                  <a:lnTo>
                    <a:pt x="85" y="33"/>
                  </a:lnTo>
                  <a:lnTo>
                    <a:pt x="79" y="18"/>
                  </a:lnTo>
                  <a:lnTo>
                    <a:pt x="59" y="18"/>
                  </a:lnTo>
                  <a:lnTo>
                    <a:pt x="59" y="12"/>
                  </a:lnTo>
                  <a:lnTo>
                    <a:pt x="57" y="6"/>
                  </a:lnTo>
                  <a:lnTo>
                    <a:pt x="54" y="0"/>
                  </a:lnTo>
                  <a:lnTo>
                    <a:pt x="51" y="0"/>
                  </a:lnTo>
                  <a:lnTo>
                    <a:pt x="45" y="0"/>
                  </a:lnTo>
                  <a:lnTo>
                    <a:pt x="42" y="0"/>
                  </a:lnTo>
                  <a:lnTo>
                    <a:pt x="40" y="0"/>
                  </a:lnTo>
                </a:path>
              </a:pathLst>
            </a:custGeom>
            <a:grpFill/>
            <a:ln w="12700" cap="rnd" cmpd="sng">
              <a:noFill/>
              <a:prstDash val="solid"/>
              <a:round/>
              <a:headEnd type="none" w="med" len="med"/>
              <a:tailEnd type="none" w="med" len="med"/>
            </a:ln>
          </p:spPr>
          <p:txBody>
            <a:bodyPr/>
            <a:lstStyle/>
            <a:p>
              <a:pPr>
                <a:defRPr/>
              </a:pPr>
              <a:endParaRPr lang="en-GB"/>
            </a:p>
          </p:txBody>
        </p:sp>
        <p:sp>
          <p:nvSpPr>
            <p:cNvPr id="23569" name="Freeform 28"/>
            <p:cNvSpPr>
              <a:spLocks/>
            </p:cNvSpPr>
            <p:nvPr/>
          </p:nvSpPr>
          <p:spPr bwMode="auto">
            <a:xfrm>
              <a:off x="4336" y="2841"/>
              <a:ext cx="199" cy="477"/>
            </a:xfrm>
            <a:custGeom>
              <a:avLst/>
              <a:gdLst>
                <a:gd name="T0" fmla="*/ 44 w 184"/>
                <a:gd name="T1" fmla="*/ 0 h 442"/>
                <a:gd name="T2" fmla="*/ 32 w 184"/>
                <a:gd name="T3" fmla="*/ 6 h 442"/>
                <a:gd name="T4" fmla="*/ 16 w 184"/>
                <a:gd name="T5" fmla="*/ 21 h 442"/>
                <a:gd name="T6" fmla="*/ 13 w 184"/>
                <a:gd name="T7" fmla="*/ 58 h 442"/>
                <a:gd name="T8" fmla="*/ 13 w 184"/>
                <a:gd name="T9" fmla="*/ 83 h 442"/>
                <a:gd name="T10" fmla="*/ 6 w 184"/>
                <a:gd name="T11" fmla="*/ 101 h 442"/>
                <a:gd name="T12" fmla="*/ 9 w 184"/>
                <a:gd name="T13" fmla="*/ 129 h 442"/>
                <a:gd name="T14" fmla="*/ 16 w 184"/>
                <a:gd name="T15" fmla="*/ 168 h 442"/>
                <a:gd name="T16" fmla="*/ 19 w 184"/>
                <a:gd name="T17" fmla="*/ 239 h 442"/>
                <a:gd name="T18" fmla="*/ 19 w 184"/>
                <a:gd name="T19" fmla="*/ 270 h 442"/>
                <a:gd name="T20" fmla="*/ 16 w 184"/>
                <a:gd name="T21" fmla="*/ 312 h 442"/>
                <a:gd name="T22" fmla="*/ 0 w 184"/>
                <a:gd name="T23" fmla="*/ 371 h 442"/>
                <a:gd name="T24" fmla="*/ 9 w 184"/>
                <a:gd name="T25" fmla="*/ 386 h 442"/>
                <a:gd name="T26" fmla="*/ 57 w 184"/>
                <a:gd name="T27" fmla="*/ 429 h 442"/>
                <a:gd name="T28" fmla="*/ 114 w 184"/>
                <a:gd name="T29" fmla="*/ 441 h 442"/>
                <a:gd name="T30" fmla="*/ 104 w 184"/>
                <a:gd name="T31" fmla="*/ 407 h 442"/>
                <a:gd name="T32" fmla="*/ 44 w 184"/>
                <a:gd name="T33" fmla="*/ 352 h 442"/>
                <a:gd name="T34" fmla="*/ 32 w 184"/>
                <a:gd name="T35" fmla="*/ 315 h 442"/>
                <a:gd name="T36" fmla="*/ 38 w 184"/>
                <a:gd name="T37" fmla="*/ 270 h 442"/>
                <a:gd name="T38" fmla="*/ 54 w 184"/>
                <a:gd name="T39" fmla="*/ 211 h 442"/>
                <a:gd name="T40" fmla="*/ 57 w 184"/>
                <a:gd name="T41" fmla="*/ 187 h 442"/>
                <a:gd name="T42" fmla="*/ 63 w 184"/>
                <a:gd name="T43" fmla="*/ 178 h 442"/>
                <a:gd name="T44" fmla="*/ 69 w 184"/>
                <a:gd name="T45" fmla="*/ 178 h 442"/>
                <a:gd name="T46" fmla="*/ 76 w 184"/>
                <a:gd name="T47" fmla="*/ 190 h 442"/>
                <a:gd name="T48" fmla="*/ 95 w 184"/>
                <a:gd name="T49" fmla="*/ 233 h 442"/>
                <a:gd name="T50" fmla="*/ 107 w 184"/>
                <a:gd name="T51" fmla="*/ 236 h 442"/>
                <a:gd name="T52" fmla="*/ 107 w 184"/>
                <a:gd name="T53" fmla="*/ 193 h 442"/>
                <a:gd name="T54" fmla="*/ 126 w 184"/>
                <a:gd name="T55" fmla="*/ 175 h 442"/>
                <a:gd name="T56" fmla="*/ 136 w 184"/>
                <a:gd name="T57" fmla="*/ 172 h 442"/>
                <a:gd name="T58" fmla="*/ 148 w 184"/>
                <a:gd name="T59" fmla="*/ 172 h 442"/>
                <a:gd name="T60" fmla="*/ 161 w 184"/>
                <a:gd name="T61" fmla="*/ 172 h 442"/>
                <a:gd name="T62" fmla="*/ 180 w 184"/>
                <a:gd name="T63" fmla="*/ 172 h 442"/>
                <a:gd name="T64" fmla="*/ 183 w 184"/>
                <a:gd name="T65" fmla="*/ 147 h 442"/>
                <a:gd name="T66" fmla="*/ 177 w 184"/>
                <a:gd name="T67" fmla="*/ 126 h 442"/>
                <a:gd name="T68" fmla="*/ 161 w 184"/>
                <a:gd name="T69" fmla="*/ 92 h 442"/>
                <a:gd name="T70" fmla="*/ 136 w 184"/>
                <a:gd name="T71" fmla="*/ 67 h 442"/>
                <a:gd name="T72" fmla="*/ 117 w 184"/>
                <a:gd name="T73" fmla="*/ 64 h 442"/>
                <a:gd name="T74" fmla="*/ 101 w 184"/>
                <a:gd name="T75" fmla="*/ 74 h 442"/>
                <a:gd name="T76" fmla="*/ 88 w 184"/>
                <a:gd name="T77" fmla="*/ 74 h 442"/>
                <a:gd name="T78" fmla="*/ 88 w 184"/>
                <a:gd name="T79" fmla="*/ 67 h 442"/>
                <a:gd name="T80" fmla="*/ 95 w 184"/>
                <a:gd name="T81" fmla="*/ 34 h 442"/>
                <a:gd name="T82" fmla="*/ 66 w 184"/>
                <a:gd name="T83" fmla="*/ 18 h 442"/>
                <a:gd name="T84" fmla="*/ 63 w 184"/>
                <a:gd name="T85" fmla="*/ 6 h 442"/>
                <a:gd name="T86" fmla="*/ 57 w 184"/>
                <a:gd name="T87" fmla="*/ 0 h 442"/>
                <a:gd name="T88" fmla="*/ 47 w 184"/>
                <a:gd name="T89" fmla="*/ 0 h 4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84"/>
                <a:gd name="T136" fmla="*/ 0 h 442"/>
                <a:gd name="T137" fmla="*/ 184 w 184"/>
                <a:gd name="T138" fmla="*/ 442 h 44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84" h="442">
                  <a:moveTo>
                    <a:pt x="44" y="0"/>
                  </a:moveTo>
                  <a:lnTo>
                    <a:pt x="44" y="0"/>
                  </a:lnTo>
                  <a:lnTo>
                    <a:pt x="38" y="3"/>
                  </a:lnTo>
                  <a:lnTo>
                    <a:pt x="32" y="6"/>
                  </a:lnTo>
                  <a:lnTo>
                    <a:pt x="22" y="12"/>
                  </a:lnTo>
                  <a:lnTo>
                    <a:pt x="16" y="21"/>
                  </a:lnTo>
                  <a:lnTo>
                    <a:pt x="13" y="37"/>
                  </a:lnTo>
                  <a:lnTo>
                    <a:pt x="13" y="58"/>
                  </a:lnTo>
                  <a:lnTo>
                    <a:pt x="16" y="83"/>
                  </a:lnTo>
                  <a:lnTo>
                    <a:pt x="13" y="83"/>
                  </a:lnTo>
                  <a:lnTo>
                    <a:pt x="9" y="89"/>
                  </a:lnTo>
                  <a:lnTo>
                    <a:pt x="6" y="101"/>
                  </a:lnTo>
                  <a:lnTo>
                    <a:pt x="13" y="123"/>
                  </a:lnTo>
                  <a:lnTo>
                    <a:pt x="9" y="129"/>
                  </a:lnTo>
                  <a:lnTo>
                    <a:pt x="13" y="147"/>
                  </a:lnTo>
                  <a:lnTo>
                    <a:pt x="16" y="168"/>
                  </a:lnTo>
                  <a:lnTo>
                    <a:pt x="25" y="190"/>
                  </a:lnTo>
                  <a:lnTo>
                    <a:pt x="19" y="239"/>
                  </a:lnTo>
                  <a:lnTo>
                    <a:pt x="19" y="254"/>
                  </a:lnTo>
                  <a:lnTo>
                    <a:pt x="19" y="270"/>
                  </a:lnTo>
                  <a:lnTo>
                    <a:pt x="19" y="282"/>
                  </a:lnTo>
                  <a:lnTo>
                    <a:pt x="16" y="312"/>
                  </a:lnTo>
                  <a:lnTo>
                    <a:pt x="9" y="346"/>
                  </a:lnTo>
                  <a:lnTo>
                    <a:pt x="0" y="371"/>
                  </a:lnTo>
                  <a:lnTo>
                    <a:pt x="3" y="377"/>
                  </a:lnTo>
                  <a:lnTo>
                    <a:pt x="9" y="386"/>
                  </a:lnTo>
                  <a:lnTo>
                    <a:pt x="25" y="410"/>
                  </a:lnTo>
                  <a:lnTo>
                    <a:pt x="57" y="429"/>
                  </a:lnTo>
                  <a:lnTo>
                    <a:pt x="92" y="423"/>
                  </a:lnTo>
                  <a:lnTo>
                    <a:pt x="114" y="441"/>
                  </a:lnTo>
                  <a:lnTo>
                    <a:pt x="129" y="438"/>
                  </a:lnTo>
                  <a:lnTo>
                    <a:pt x="104" y="407"/>
                  </a:lnTo>
                  <a:lnTo>
                    <a:pt x="50" y="358"/>
                  </a:lnTo>
                  <a:lnTo>
                    <a:pt x="44" y="352"/>
                  </a:lnTo>
                  <a:lnTo>
                    <a:pt x="38" y="337"/>
                  </a:lnTo>
                  <a:lnTo>
                    <a:pt x="32" y="315"/>
                  </a:lnTo>
                  <a:lnTo>
                    <a:pt x="38" y="279"/>
                  </a:lnTo>
                  <a:lnTo>
                    <a:pt x="38" y="270"/>
                  </a:lnTo>
                  <a:lnTo>
                    <a:pt x="47" y="242"/>
                  </a:lnTo>
                  <a:lnTo>
                    <a:pt x="54" y="211"/>
                  </a:lnTo>
                  <a:lnTo>
                    <a:pt x="57" y="190"/>
                  </a:lnTo>
                  <a:lnTo>
                    <a:pt x="57" y="187"/>
                  </a:lnTo>
                  <a:lnTo>
                    <a:pt x="57" y="181"/>
                  </a:lnTo>
                  <a:lnTo>
                    <a:pt x="63" y="178"/>
                  </a:lnTo>
                  <a:lnTo>
                    <a:pt x="69" y="175"/>
                  </a:lnTo>
                  <a:lnTo>
                    <a:pt x="69" y="178"/>
                  </a:lnTo>
                  <a:lnTo>
                    <a:pt x="73" y="184"/>
                  </a:lnTo>
                  <a:lnTo>
                    <a:pt x="76" y="190"/>
                  </a:lnTo>
                  <a:lnTo>
                    <a:pt x="76" y="196"/>
                  </a:lnTo>
                  <a:lnTo>
                    <a:pt x="95" y="233"/>
                  </a:lnTo>
                  <a:lnTo>
                    <a:pt x="107" y="245"/>
                  </a:lnTo>
                  <a:lnTo>
                    <a:pt x="107" y="236"/>
                  </a:lnTo>
                  <a:lnTo>
                    <a:pt x="104" y="214"/>
                  </a:lnTo>
                  <a:lnTo>
                    <a:pt x="107" y="193"/>
                  </a:lnTo>
                  <a:lnTo>
                    <a:pt x="123" y="178"/>
                  </a:lnTo>
                  <a:lnTo>
                    <a:pt x="126" y="175"/>
                  </a:lnTo>
                  <a:lnTo>
                    <a:pt x="129" y="175"/>
                  </a:lnTo>
                  <a:lnTo>
                    <a:pt x="136" y="172"/>
                  </a:lnTo>
                  <a:lnTo>
                    <a:pt x="142" y="172"/>
                  </a:lnTo>
                  <a:lnTo>
                    <a:pt x="148" y="172"/>
                  </a:lnTo>
                  <a:lnTo>
                    <a:pt x="155" y="172"/>
                  </a:lnTo>
                  <a:lnTo>
                    <a:pt x="161" y="172"/>
                  </a:lnTo>
                  <a:lnTo>
                    <a:pt x="180" y="178"/>
                  </a:lnTo>
                  <a:lnTo>
                    <a:pt x="180" y="172"/>
                  </a:lnTo>
                  <a:lnTo>
                    <a:pt x="183" y="162"/>
                  </a:lnTo>
                  <a:lnTo>
                    <a:pt x="183" y="147"/>
                  </a:lnTo>
                  <a:lnTo>
                    <a:pt x="177" y="129"/>
                  </a:lnTo>
                  <a:lnTo>
                    <a:pt x="177" y="126"/>
                  </a:lnTo>
                  <a:lnTo>
                    <a:pt x="170" y="110"/>
                  </a:lnTo>
                  <a:lnTo>
                    <a:pt x="161" y="92"/>
                  </a:lnTo>
                  <a:lnTo>
                    <a:pt x="142" y="70"/>
                  </a:lnTo>
                  <a:lnTo>
                    <a:pt x="136" y="67"/>
                  </a:lnTo>
                  <a:lnTo>
                    <a:pt x="129" y="64"/>
                  </a:lnTo>
                  <a:lnTo>
                    <a:pt x="117" y="64"/>
                  </a:lnTo>
                  <a:lnTo>
                    <a:pt x="110" y="67"/>
                  </a:lnTo>
                  <a:lnTo>
                    <a:pt x="101" y="74"/>
                  </a:lnTo>
                  <a:lnTo>
                    <a:pt x="95" y="74"/>
                  </a:lnTo>
                  <a:lnTo>
                    <a:pt x="88" y="74"/>
                  </a:lnTo>
                  <a:lnTo>
                    <a:pt x="85" y="74"/>
                  </a:lnTo>
                  <a:lnTo>
                    <a:pt x="88" y="67"/>
                  </a:lnTo>
                  <a:lnTo>
                    <a:pt x="92" y="52"/>
                  </a:lnTo>
                  <a:lnTo>
                    <a:pt x="95" y="34"/>
                  </a:lnTo>
                  <a:lnTo>
                    <a:pt x="88" y="18"/>
                  </a:lnTo>
                  <a:lnTo>
                    <a:pt x="66" y="18"/>
                  </a:lnTo>
                  <a:lnTo>
                    <a:pt x="66" y="12"/>
                  </a:lnTo>
                  <a:lnTo>
                    <a:pt x="63" y="6"/>
                  </a:lnTo>
                  <a:lnTo>
                    <a:pt x="60" y="0"/>
                  </a:lnTo>
                  <a:lnTo>
                    <a:pt x="57" y="0"/>
                  </a:lnTo>
                  <a:lnTo>
                    <a:pt x="50" y="0"/>
                  </a:lnTo>
                  <a:lnTo>
                    <a:pt x="47" y="0"/>
                  </a:lnTo>
                  <a:lnTo>
                    <a:pt x="44" y="0"/>
                  </a:lnTo>
                </a:path>
              </a:pathLst>
            </a:custGeom>
            <a:solidFill>
              <a:srgbClr val="C00000"/>
            </a:solidFill>
            <a:ln w="12700" cap="rnd" cmpd="sng">
              <a:solidFill>
                <a:schemeClr val="bg1"/>
              </a:solidFill>
              <a:prstDash val="solid"/>
              <a:round/>
              <a:headEnd type="none" w="med" len="med"/>
              <a:tailEnd type="none" w="med" len="med"/>
            </a:ln>
          </p:spPr>
          <p:txBody>
            <a:bodyPr/>
            <a:lstStyle/>
            <a:p>
              <a:pPr>
                <a:defRPr/>
              </a:pPr>
              <a:endParaRPr lang="en-GB"/>
            </a:p>
          </p:txBody>
        </p:sp>
        <p:sp>
          <p:nvSpPr>
            <p:cNvPr id="23571" name="Freeform 39"/>
            <p:cNvSpPr>
              <a:spLocks/>
            </p:cNvSpPr>
            <p:nvPr/>
          </p:nvSpPr>
          <p:spPr bwMode="auto">
            <a:xfrm>
              <a:off x="4444" y="3029"/>
              <a:ext cx="143" cy="106"/>
            </a:xfrm>
            <a:custGeom>
              <a:avLst/>
              <a:gdLst>
                <a:gd name="T0" fmla="*/ 3 w 132"/>
                <a:gd name="T1" fmla="*/ 61 h 98"/>
                <a:gd name="T2" fmla="*/ 3 w 132"/>
                <a:gd name="T3" fmla="*/ 54 h 98"/>
                <a:gd name="T4" fmla="*/ 0 w 132"/>
                <a:gd name="T5" fmla="*/ 36 h 98"/>
                <a:gd name="T6" fmla="*/ 3 w 132"/>
                <a:gd name="T7" fmla="*/ 18 h 98"/>
                <a:gd name="T8" fmla="*/ 17 w 132"/>
                <a:gd name="T9" fmla="*/ 5 h 98"/>
                <a:gd name="T10" fmla="*/ 20 w 132"/>
                <a:gd name="T11" fmla="*/ 3 h 98"/>
                <a:gd name="T12" fmla="*/ 22 w 132"/>
                <a:gd name="T13" fmla="*/ 0 h 98"/>
                <a:gd name="T14" fmla="*/ 28 w 132"/>
                <a:gd name="T15" fmla="*/ 0 h 98"/>
                <a:gd name="T16" fmla="*/ 33 w 132"/>
                <a:gd name="T17" fmla="*/ 0 h 98"/>
                <a:gd name="T18" fmla="*/ 42 w 132"/>
                <a:gd name="T19" fmla="*/ 0 h 98"/>
                <a:gd name="T20" fmla="*/ 53 w 132"/>
                <a:gd name="T21" fmla="*/ 0 h 98"/>
                <a:gd name="T22" fmla="*/ 67 w 132"/>
                <a:gd name="T23" fmla="*/ 5 h 98"/>
                <a:gd name="T24" fmla="*/ 81 w 132"/>
                <a:gd name="T25" fmla="*/ 15 h 98"/>
                <a:gd name="T26" fmla="*/ 84 w 132"/>
                <a:gd name="T27" fmla="*/ 13 h 98"/>
                <a:gd name="T28" fmla="*/ 89 w 132"/>
                <a:gd name="T29" fmla="*/ 13 h 98"/>
                <a:gd name="T30" fmla="*/ 95 w 132"/>
                <a:gd name="T31" fmla="*/ 13 h 98"/>
                <a:gd name="T32" fmla="*/ 103 w 132"/>
                <a:gd name="T33" fmla="*/ 10 h 98"/>
                <a:gd name="T34" fmla="*/ 109 w 132"/>
                <a:gd name="T35" fmla="*/ 10 h 98"/>
                <a:gd name="T36" fmla="*/ 114 w 132"/>
                <a:gd name="T37" fmla="*/ 13 h 98"/>
                <a:gd name="T38" fmla="*/ 117 w 132"/>
                <a:gd name="T39" fmla="*/ 13 h 98"/>
                <a:gd name="T40" fmla="*/ 123 w 132"/>
                <a:gd name="T41" fmla="*/ 15 h 98"/>
                <a:gd name="T42" fmla="*/ 125 w 132"/>
                <a:gd name="T43" fmla="*/ 20 h 98"/>
                <a:gd name="T44" fmla="*/ 131 w 132"/>
                <a:gd name="T45" fmla="*/ 26 h 98"/>
                <a:gd name="T46" fmla="*/ 128 w 132"/>
                <a:gd name="T47" fmla="*/ 31 h 98"/>
                <a:gd name="T48" fmla="*/ 125 w 132"/>
                <a:gd name="T49" fmla="*/ 38 h 98"/>
                <a:gd name="T50" fmla="*/ 125 w 132"/>
                <a:gd name="T51" fmla="*/ 46 h 98"/>
                <a:gd name="T52" fmla="*/ 123 w 132"/>
                <a:gd name="T53" fmla="*/ 54 h 98"/>
                <a:gd name="T54" fmla="*/ 123 w 132"/>
                <a:gd name="T55" fmla="*/ 59 h 98"/>
                <a:gd name="T56" fmla="*/ 103 w 132"/>
                <a:gd name="T57" fmla="*/ 66 h 98"/>
                <a:gd name="T58" fmla="*/ 98 w 132"/>
                <a:gd name="T59" fmla="*/ 74 h 98"/>
                <a:gd name="T60" fmla="*/ 86 w 132"/>
                <a:gd name="T61" fmla="*/ 74 h 98"/>
                <a:gd name="T62" fmla="*/ 81 w 132"/>
                <a:gd name="T63" fmla="*/ 89 h 98"/>
                <a:gd name="T64" fmla="*/ 45 w 132"/>
                <a:gd name="T65" fmla="*/ 97 h 98"/>
                <a:gd name="T66" fmla="*/ 3 w 132"/>
                <a:gd name="T67" fmla="*/ 61 h 9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32"/>
                <a:gd name="T103" fmla="*/ 0 h 98"/>
                <a:gd name="T104" fmla="*/ 132 w 132"/>
                <a:gd name="T105" fmla="*/ 98 h 9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32" h="98">
                  <a:moveTo>
                    <a:pt x="3" y="61"/>
                  </a:moveTo>
                  <a:lnTo>
                    <a:pt x="3" y="54"/>
                  </a:lnTo>
                  <a:lnTo>
                    <a:pt x="0" y="36"/>
                  </a:lnTo>
                  <a:lnTo>
                    <a:pt x="3" y="18"/>
                  </a:lnTo>
                  <a:lnTo>
                    <a:pt x="17" y="5"/>
                  </a:lnTo>
                  <a:lnTo>
                    <a:pt x="20" y="3"/>
                  </a:lnTo>
                  <a:lnTo>
                    <a:pt x="22" y="0"/>
                  </a:lnTo>
                  <a:lnTo>
                    <a:pt x="28" y="0"/>
                  </a:lnTo>
                  <a:lnTo>
                    <a:pt x="33" y="0"/>
                  </a:lnTo>
                  <a:lnTo>
                    <a:pt x="42" y="0"/>
                  </a:lnTo>
                  <a:lnTo>
                    <a:pt x="53" y="0"/>
                  </a:lnTo>
                  <a:lnTo>
                    <a:pt x="67" y="5"/>
                  </a:lnTo>
                  <a:lnTo>
                    <a:pt x="81" y="15"/>
                  </a:lnTo>
                  <a:lnTo>
                    <a:pt x="84" y="13"/>
                  </a:lnTo>
                  <a:lnTo>
                    <a:pt x="89" y="13"/>
                  </a:lnTo>
                  <a:lnTo>
                    <a:pt x="95" y="13"/>
                  </a:lnTo>
                  <a:lnTo>
                    <a:pt x="103" y="10"/>
                  </a:lnTo>
                  <a:lnTo>
                    <a:pt x="109" y="10"/>
                  </a:lnTo>
                  <a:lnTo>
                    <a:pt x="114" y="13"/>
                  </a:lnTo>
                  <a:lnTo>
                    <a:pt x="117" y="13"/>
                  </a:lnTo>
                  <a:lnTo>
                    <a:pt x="123" y="15"/>
                  </a:lnTo>
                  <a:lnTo>
                    <a:pt x="125" y="20"/>
                  </a:lnTo>
                  <a:lnTo>
                    <a:pt x="131" y="26"/>
                  </a:lnTo>
                  <a:lnTo>
                    <a:pt x="128" y="31"/>
                  </a:lnTo>
                  <a:lnTo>
                    <a:pt x="125" y="38"/>
                  </a:lnTo>
                  <a:lnTo>
                    <a:pt x="125" y="46"/>
                  </a:lnTo>
                  <a:lnTo>
                    <a:pt x="123" y="54"/>
                  </a:lnTo>
                  <a:lnTo>
                    <a:pt x="123" y="59"/>
                  </a:lnTo>
                  <a:lnTo>
                    <a:pt x="103" y="66"/>
                  </a:lnTo>
                  <a:lnTo>
                    <a:pt x="98" y="74"/>
                  </a:lnTo>
                  <a:lnTo>
                    <a:pt x="86" y="74"/>
                  </a:lnTo>
                  <a:lnTo>
                    <a:pt x="81" y="89"/>
                  </a:lnTo>
                  <a:lnTo>
                    <a:pt x="45" y="97"/>
                  </a:lnTo>
                  <a:lnTo>
                    <a:pt x="3" y="61"/>
                  </a:lnTo>
                </a:path>
              </a:pathLst>
            </a:custGeom>
            <a:grpFill/>
            <a:ln w="12700" cap="rnd" cmpd="sng">
              <a:noFill/>
              <a:prstDash val="solid"/>
              <a:round/>
              <a:headEnd type="none" w="med" len="med"/>
              <a:tailEnd type="none" w="med" len="med"/>
            </a:ln>
          </p:spPr>
          <p:txBody>
            <a:bodyPr/>
            <a:lstStyle/>
            <a:p>
              <a:pPr>
                <a:defRPr/>
              </a:pPr>
              <a:endParaRPr lang="en-GB"/>
            </a:p>
          </p:txBody>
        </p:sp>
        <p:sp>
          <p:nvSpPr>
            <p:cNvPr id="23572" name="Freeform 40"/>
            <p:cNvSpPr>
              <a:spLocks/>
            </p:cNvSpPr>
            <p:nvPr/>
          </p:nvSpPr>
          <p:spPr bwMode="auto">
            <a:xfrm>
              <a:off x="4444" y="3029"/>
              <a:ext cx="164" cy="125"/>
            </a:xfrm>
            <a:custGeom>
              <a:avLst/>
              <a:gdLst>
                <a:gd name="T0" fmla="*/ 3 w 150"/>
                <a:gd name="T1" fmla="*/ 72 h 115"/>
                <a:gd name="T2" fmla="*/ 3 w 150"/>
                <a:gd name="T3" fmla="*/ 72 h 115"/>
                <a:gd name="T4" fmla="*/ 3 w 150"/>
                <a:gd name="T5" fmla="*/ 63 h 115"/>
                <a:gd name="T6" fmla="*/ 0 w 150"/>
                <a:gd name="T7" fmla="*/ 42 h 115"/>
                <a:gd name="T8" fmla="*/ 3 w 150"/>
                <a:gd name="T9" fmla="*/ 21 h 115"/>
                <a:gd name="T10" fmla="*/ 19 w 150"/>
                <a:gd name="T11" fmla="*/ 6 h 115"/>
                <a:gd name="T12" fmla="*/ 22 w 150"/>
                <a:gd name="T13" fmla="*/ 3 h 115"/>
                <a:gd name="T14" fmla="*/ 25 w 150"/>
                <a:gd name="T15" fmla="*/ 0 h 115"/>
                <a:gd name="T16" fmla="*/ 32 w 150"/>
                <a:gd name="T17" fmla="*/ 0 h 115"/>
                <a:gd name="T18" fmla="*/ 38 w 150"/>
                <a:gd name="T19" fmla="*/ 0 h 115"/>
                <a:gd name="T20" fmla="*/ 48 w 150"/>
                <a:gd name="T21" fmla="*/ 0 h 115"/>
                <a:gd name="T22" fmla="*/ 60 w 150"/>
                <a:gd name="T23" fmla="*/ 0 h 115"/>
                <a:gd name="T24" fmla="*/ 76 w 150"/>
                <a:gd name="T25" fmla="*/ 6 h 115"/>
                <a:gd name="T26" fmla="*/ 92 w 150"/>
                <a:gd name="T27" fmla="*/ 18 h 115"/>
                <a:gd name="T28" fmla="*/ 95 w 150"/>
                <a:gd name="T29" fmla="*/ 15 h 115"/>
                <a:gd name="T30" fmla="*/ 101 w 150"/>
                <a:gd name="T31" fmla="*/ 15 h 115"/>
                <a:gd name="T32" fmla="*/ 108 w 150"/>
                <a:gd name="T33" fmla="*/ 15 h 115"/>
                <a:gd name="T34" fmla="*/ 117 w 150"/>
                <a:gd name="T35" fmla="*/ 12 h 115"/>
                <a:gd name="T36" fmla="*/ 124 w 150"/>
                <a:gd name="T37" fmla="*/ 12 h 115"/>
                <a:gd name="T38" fmla="*/ 130 w 150"/>
                <a:gd name="T39" fmla="*/ 15 h 115"/>
                <a:gd name="T40" fmla="*/ 133 w 150"/>
                <a:gd name="T41" fmla="*/ 15 h 115"/>
                <a:gd name="T42" fmla="*/ 139 w 150"/>
                <a:gd name="T43" fmla="*/ 18 h 115"/>
                <a:gd name="T44" fmla="*/ 143 w 150"/>
                <a:gd name="T45" fmla="*/ 24 h 115"/>
                <a:gd name="T46" fmla="*/ 149 w 150"/>
                <a:gd name="T47" fmla="*/ 30 h 115"/>
                <a:gd name="T48" fmla="*/ 146 w 150"/>
                <a:gd name="T49" fmla="*/ 36 h 115"/>
                <a:gd name="T50" fmla="*/ 143 w 150"/>
                <a:gd name="T51" fmla="*/ 45 h 115"/>
                <a:gd name="T52" fmla="*/ 143 w 150"/>
                <a:gd name="T53" fmla="*/ 54 h 115"/>
                <a:gd name="T54" fmla="*/ 139 w 150"/>
                <a:gd name="T55" fmla="*/ 63 h 115"/>
                <a:gd name="T56" fmla="*/ 139 w 150"/>
                <a:gd name="T57" fmla="*/ 69 h 115"/>
                <a:gd name="T58" fmla="*/ 117 w 150"/>
                <a:gd name="T59" fmla="*/ 78 h 115"/>
                <a:gd name="T60" fmla="*/ 111 w 150"/>
                <a:gd name="T61" fmla="*/ 87 h 115"/>
                <a:gd name="T62" fmla="*/ 98 w 150"/>
                <a:gd name="T63" fmla="*/ 87 h 115"/>
                <a:gd name="T64" fmla="*/ 92 w 150"/>
                <a:gd name="T65" fmla="*/ 105 h 115"/>
                <a:gd name="T66" fmla="*/ 51 w 150"/>
                <a:gd name="T67" fmla="*/ 114 h 115"/>
                <a:gd name="T68" fmla="*/ 3 w 150"/>
                <a:gd name="T69" fmla="*/ 72 h 1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0"/>
                <a:gd name="T106" fmla="*/ 0 h 115"/>
                <a:gd name="T107" fmla="*/ 150 w 150"/>
                <a:gd name="T108" fmla="*/ 115 h 11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0" h="115">
                  <a:moveTo>
                    <a:pt x="3" y="72"/>
                  </a:moveTo>
                  <a:lnTo>
                    <a:pt x="3" y="72"/>
                  </a:lnTo>
                  <a:lnTo>
                    <a:pt x="3" y="63"/>
                  </a:lnTo>
                  <a:lnTo>
                    <a:pt x="0" y="42"/>
                  </a:lnTo>
                  <a:lnTo>
                    <a:pt x="3" y="21"/>
                  </a:lnTo>
                  <a:lnTo>
                    <a:pt x="19" y="6"/>
                  </a:lnTo>
                  <a:lnTo>
                    <a:pt x="22" y="3"/>
                  </a:lnTo>
                  <a:lnTo>
                    <a:pt x="25" y="0"/>
                  </a:lnTo>
                  <a:lnTo>
                    <a:pt x="32" y="0"/>
                  </a:lnTo>
                  <a:lnTo>
                    <a:pt x="38" y="0"/>
                  </a:lnTo>
                  <a:lnTo>
                    <a:pt x="48" y="0"/>
                  </a:lnTo>
                  <a:lnTo>
                    <a:pt x="60" y="0"/>
                  </a:lnTo>
                  <a:lnTo>
                    <a:pt x="76" y="6"/>
                  </a:lnTo>
                  <a:lnTo>
                    <a:pt x="92" y="18"/>
                  </a:lnTo>
                  <a:lnTo>
                    <a:pt x="95" y="15"/>
                  </a:lnTo>
                  <a:lnTo>
                    <a:pt x="101" y="15"/>
                  </a:lnTo>
                  <a:lnTo>
                    <a:pt x="108" y="15"/>
                  </a:lnTo>
                  <a:lnTo>
                    <a:pt x="117" y="12"/>
                  </a:lnTo>
                  <a:lnTo>
                    <a:pt x="124" y="12"/>
                  </a:lnTo>
                  <a:lnTo>
                    <a:pt x="130" y="15"/>
                  </a:lnTo>
                  <a:lnTo>
                    <a:pt x="133" y="15"/>
                  </a:lnTo>
                  <a:lnTo>
                    <a:pt x="139" y="18"/>
                  </a:lnTo>
                  <a:lnTo>
                    <a:pt x="143" y="24"/>
                  </a:lnTo>
                  <a:lnTo>
                    <a:pt x="149" y="30"/>
                  </a:lnTo>
                  <a:lnTo>
                    <a:pt x="146" y="36"/>
                  </a:lnTo>
                  <a:lnTo>
                    <a:pt x="143" y="45"/>
                  </a:lnTo>
                  <a:lnTo>
                    <a:pt x="143" y="54"/>
                  </a:lnTo>
                  <a:lnTo>
                    <a:pt x="139" y="63"/>
                  </a:lnTo>
                  <a:lnTo>
                    <a:pt x="139" y="69"/>
                  </a:lnTo>
                  <a:lnTo>
                    <a:pt x="117" y="78"/>
                  </a:lnTo>
                  <a:lnTo>
                    <a:pt x="111" y="87"/>
                  </a:lnTo>
                  <a:lnTo>
                    <a:pt x="98" y="87"/>
                  </a:lnTo>
                  <a:lnTo>
                    <a:pt x="92" y="105"/>
                  </a:lnTo>
                  <a:lnTo>
                    <a:pt x="51" y="114"/>
                  </a:lnTo>
                  <a:lnTo>
                    <a:pt x="3" y="72"/>
                  </a:lnTo>
                </a:path>
              </a:pathLst>
            </a:custGeom>
            <a:grpFill/>
            <a:ln w="12700" cap="rnd" cmpd="sng">
              <a:solidFill>
                <a:schemeClr val="bg1"/>
              </a:solidFill>
              <a:prstDash val="solid"/>
              <a:round/>
              <a:headEnd type="none" w="med" len="med"/>
              <a:tailEnd type="none" w="med" len="med"/>
            </a:ln>
          </p:spPr>
          <p:txBody>
            <a:bodyPr/>
            <a:lstStyle/>
            <a:p>
              <a:pPr>
                <a:defRPr/>
              </a:pPr>
              <a:endParaRPr lang="en-GB"/>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1"/>
          <p:cNvSpPr>
            <a:spLocks noChangeArrowheads="1"/>
          </p:cNvSpPr>
          <p:nvPr/>
        </p:nvSpPr>
        <p:spPr bwMode="auto">
          <a:xfrm>
            <a:off x="271463" y="920750"/>
            <a:ext cx="8972550" cy="2292350"/>
          </a:xfrm>
          <a:prstGeom prst="rect">
            <a:avLst/>
          </a:prstGeom>
          <a:noFill/>
          <a:ln w="9525" algn="ctr">
            <a:noFill/>
            <a:miter lim="800000"/>
            <a:headEnd/>
            <a:tailEnd/>
          </a:ln>
        </p:spPr>
        <p:txBody>
          <a:bodyPr lIns="0" tIns="0" rIns="0" bIns="0"/>
          <a:lstStyle/>
          <a:p>
            <a:pPr marL="269875" indent="-269875" algn="just" defTabSz="960438">
              <a:spcAft>
                <a:spcPct val="40000"/>
              </a:spcAft>
              <a:buClr>
                <a:srgbClr val="C00000"/>
              </a:buClr>
              <a:buSzPct val="80000"/>
              <a:buFont typeface="Wingdings" pitchFamily="2" charset="2"/>
              <a:buChar char="§"/>
            </a:pPr>
            <a:r>
              <a:rPr lang="en-US" sz="1800" b="0" dirty="0"/>
              <a:t>The two way evaluation approach, where </a:t>
            </a:r>
            <a:r>
              <a:rPr lang="en-US" sz="1800" b="0" dirty="0" smtClean="0"/>
              <a:t>training </a:t>
            </a:r>
            <a:r>
              <a:rPr lang="en-US" sz="1800" b="0" dirty="0"/>
              <a:t>performance </a:t>
            </a:r>
            <a:r>
              <a:rPr lang="en-US" sz="1800" b="0" dirty="0" smtClean="0"/>
              <a:t>is linked to outcomes, </a:t>
            </a:r>
            <a:r>
              <a:rPr lang="en-US" sz="1800" b="0" dirty="0"/>
              <a:t>can be depicted as follows: </a:t>
            </a:r>
          </a:p>
        </p:txBody>
      </p:sp>
      <p:sp>
        <p:nvSpPr>
          <p:cNvPr id="26627" name="Rectangle 16"/>
          <p:cNvSpPr>
            <a:spLocks noChangeArrowheads="1"/>
          </p:cNvSpPr>
          <p:nvPr/>
        </p:nvSpPr>
        <p:spPr bwMode="auto">
          <a:xfrm>
            <a:off x="436563" y="115888"/>
            <a:ext cx="7974012" cy="365125"/>
          </a:xfrm>
          <a:prstGeom prst="rect">
            <a:avLst/>
          </a:prstGeom>
          <a:noFill/>
          <a:ln w="9525">
            <a:noFill/>
            <a:miter lim="800000"/>
            <a:headEnd/>
            <a:tailEnd/>
          </a:ln>
        </p:spPr>
        <p:txBody>
          <a:bodyPr lIns="0" tIns="0" rIns="0" bIns="0"/>
          <a:lstStyle/>
          <a:p>
            <a:pPr algn="l"/>
            <a:r>
              <a:rPr lang="en-US" sz="2400">
                <a:solidFill>
                  <a:schemeClr val="tx2"/>
                </a:solidFill>
              </a:rPr>
              <a:t>Two Way Evaluation Approach</a:t>
            </a:r>
          </a:p>
        </p:txBody>
      </p:sp>
      <p:pic>
        <p:nvPicPr>
          <p:cNvPr id="26628" name="Picture 17"/>
          <p:cNvPicPr>
            <a:picLocks noChangeAspect="1" noChangeArrowheads="1"/>
          </p:cNvPicPr>
          <p:nvPr/>
        </p:nvPicPr>
        <p:blipFill>
          <a:blip r:embed="rId2" cstate="print"/>
          <a:srcRect l="16464" r="17810"/>
          <a:stretch>
            <a:fillRect/>
          </a:stretch>
        </p:blipFill>
        <p:spPr bwMode="auto">
          <a:xfrm>
            <a:off x="6753225" y="2927350"/>
            <a:ext cx="2827338" cy="2806700"/>
          </a:xfrm>
          <a:prstGeom prst="rect">
            <a:avLst/>
          </a:prstGeom>
          <a:noFill/>
          <a:ln w="9525">
            <a:noFill/>
            <a:miter lim="800000"/>
            <a:headEnd/>
            <a:tailEnd/>
          </a:ln>
        </p:spPr>
      </p:pic>
      <p:sp>
        <p:nvSpPr>
          <p:cNvPr id="26629" name="Text Box 19"/>
          <p:cNvSpPr txBox="1">
            <a:spLocks noChangeArrowheads="1"/>
          </p:cNvSpPr>
          <p:nvPr/>
        </p:nvSpPr>
        <p:spPr bwMode="auto">
          <a:xfrm>
            <a:off x="631825" y="2403475"/>
            <a:ext cx="2116138" cy="304800"/>
          </a:xfrm>
          <a:prstGeom prst="rect">
            <a:avLst/>
          </a:prstGeom>
          <a:noFill/>
          <a:ln w="9525">
            <a:noFill/>
            <a:miter lim="800000"/>
            <a:headEnd/>
            <a:tailEnd/>
          </a:ln>
        </p:spPr>
        <p:txBody>
          <a:bodyPr wrap="none" lIns="0" tIns="0" rIns="0" bIns="0">
            <a:spAutoFit/>
          </a:bodyPr>
          <a:lstStyle/>
          <a:p>
            <a:pPr eaLnBrk="0" hangingPunct="0"/>
            <a:r>
              <a:rPr lang="en-US" sz="2000">
                <a:solidFill>
                  <a:srgbClr val="3399CC"/>
                </a:solidFill>
                <a:ea typeface="PMingLiU" pitchFamily="18" charset="-120"/>
              </a:rPr>
              <a:t>Training Program</a:t>
            </a:r>
            <a:endParaRPr lang="th-TH" sz="2000">
              <a:solidFill>
                <a:srgbClr val="3399CC"/>
              </a:solidFill>
              <a:ea typeface="PMingLiU" pitchFamily="18" charset="-120"/>
            </a:endParaRPr>
          </a:p>
        </p:txBody>
      </p:sp>
      <p:sp>
        <p:nvSpPr>
          <p:cNvPr id="26630" name="Text Box 20"/>
          <p:cNvSpPr txBox="1">
            <a:spLocks noChangeArrowheads="1"/>
          </p:cNvSpPr>
          <p:nvPr/>
        </p:nvSpPr>
        <p:spPr bwMode="auto">
          <a:xfrm>
            <a:off x="7519248" y="2403475"/>
            <a:ext cx="1466748" cy="307777"/>
          </a:xfrm>
          <a:prstGeom prst="rect">
            <a:avLst/>
          </a:prstGeom>
          <a:noFill/>
          <a:ln w="9525">
            <a:noFill/>
            <a:miter lim="800000"/>
            <a:headEnd/>
            <a:tailEnd/>
          </a:ln>
        </p:spPr>
        <p:txBody>
          <a:bodyPr wrap="none" lIns="0" tIns="0" rIns="0" bIns="0">
            <a:spAutoFit/>
          </a:bodyPr>
          <a:lstStyle/>
          <a:p>
            <a:pPr eaLnBrk="0" hangingPunct="0"/>
            <a:r>
              <a:rPr lang="en-US" sz="2000" dirty="0" smtClean="0">
                <a:solidFill>
                  <a:schemeClr val="accent2"/>
                </a:solidFill>
                <a:ea typeface="PMingLiU" pitchFamily="18" charset="-120"/>
              </a:rPr>
              <a:t>Participants</a:t>
            </a:r>
            <a:endParaRPr lang="th-TH" sz="2000" dirty="0">
              <a:solidFill>
                <a:schemeClr val="accent2"/>
              </a:solidFill>
              <a:ea typeface="PMingLiU" pitchFamily="18" charset="-120"/>
            </a:endParaRPr>
          </a:p>
        </p:txBody>
      </p:sp>
      <p:sp>
        <p:nvSpPr>
          <p:cNvPr id="2212885" name="AutoShape 21"/>
          <p:cNvSpPr>
            <a:spLocks noChangeArrowheads="1"/>
          </p:cNvSpPr>
          <p:nvPr/>
        </p:nvSpPr>
        <p:spPr bwMode="auto">
          <a:xfrm>
            <a:off x="3575050" y="2884488"/>
            <a:ext cx="2817813" cy="936625"/>
          </a:xfrm>
          <a:prstGeom prst="homePlate">
            <a:avLst>
              <a:gd name="adj" fmla="val 75212"/>
            </a:avLst>
          </a:prstGeom>
          <a:solidFill>
            <a:srgbClr val="3399CC"/>
          </a:solidFill>
          <a:ln w="9525">
            <a:noFill/>
            <a:miter lim="800000"/>
            <a:headEnd/>
            <a:tailEnd/>
          </a:ln>
        </p:spPr>
        <p:txBody>
          <a:bodyPr lIns="0" tIns="0" rIns="0" bIns="0" anchor="ctr"/>
          <a:lstStyle/>
          <a:p>
            <a:pPr eaLnBrk="0" hangingPunct="0"/>
            <a:r>
              <a:rPr lang="en-US" sz="1600">
                <a:solidFill>
                  <a:schemeClr val="bg1"/>
                </a:solidFill>
                <a:ea typeface="PMingLiU" pitchFamily="18" charset="-120"/>
              </a:rPr>
              <a:t>Outcome</a:t>
            </a:r>
          </a:p>
          <a:p>
            <a:pPr eaLnBrk="0" hangingPunct="0"/>
            <a:r>
              <a:rPr lang="en-US" sz="1600">
                <a:solidFill>
                  <a:schemeClr val="bg1"/>
                </a:solidFill>
                <a:ea typeface="PMingLiU" pitchFamily="18" charset="-120"/>
              </a:rPr>
              <a:t>(Actions taken)</a:t>
            </a:r>
            <a:endParaRPr lang="th-TH" sz="1600">
              <a:solidFill>
                <a:schemeClr val="bg1"/>
              </a:solidFill>
              <a:ea typeface="PMingLiU" pitchFamily="18" charset="-120"/>
            </a:endParaRPr>
          </a:p>
        </p:txBody>
      </p:sp>
      <p:sp>
        <p:nvSpPr>
          <p:cNvPr id="2212886" name="AutoShape 22"/>
          <p:cNvSpPr>
            <a:spLocks noChangeArrowheads="1"/>
          </p:cNvSpPr>
          <p:nvPr/>
        </p:nvSpPr>
        <p:spPr bwMode="auto">
          <a:xfrm flipH="1">
            <a:off x="3575050" y="4652963"/>
            <a:ext cx="2817813" cy="936625"/>
          </a:xfrm>
          <a:prstGeom prst="homePlate">
            <a:avLst>
              <a:gd name="adj" fmla="val 75212"/>
            </a:avLst>
          </a:prstGeom>
          <a:solidFill>
            <a:schemeClr val="accent2"/>
          </a:solidFill>
          <a:ln w="9525">
            <a:noFill/>
            <a:miter lim="800000"/>
            <a:headEnd/>
            <a:tailEnd/>
          </a:ln>
        </p:spPr>
        <p:txBody>
          <a:bodyPr lIns="0" tIns="0" rIns="0" bIns="0" anchor="ctr"/>
          <a:lstStyle/>
          <a:p>
            <a:pPr eaLnBrk="0" hangingPunct="0"/>
            <a:r>
              <a:rPr lang="en-US" sz="1600" dirty="0">
                <a:solidFill>
                  <a:schemeClr val="bg1"/>
                </a:solidFill>
                <a:ea typeface="PMingLiU" pitchFamily="18" charset="-120"/>
              </a:rPr>
              <a:t>Their perspective </a:t>
            </a:r>
          </a:p>
          <a:p>
            <a:pPr eaLnBrk="0" hangingPunct="0"/>
            <a:r>
              <a:rPr lang="en-US" sz="1600" dirty="0">
                <a:solidFill>
                  <a:schemeClr val="bg1"/>
                </a:solidFill>
                <a:ea typeface="PMingLiU" pitchFamily="18" charset="-120"/>
              </a:rPr>
              <a:t>of the training</a:t>
            </a:r>
          </a:p>
          <a:p>
            <a:pPr eaLnBrk="0" hangingPunct="0"/>
            <a:r>
              <a:rPr lang="en-US" sz="1600" dirty="0">
                <a:solidFill>
                  <a:schemeClr val="bg1"/>
                </a:solidFill>
                <a:ea typeface="PMingLiU" pitchFamily="18" charset="-120"/>
              </a:rPr>
              <a:t>(Execution)</a:t>
            </a:r>
            <a:endParaRPr lang="th-TH" sz="1600" dirty="0">
              <a:solidFill>
                <a:schemeClr val="bg1"/>
              </a:solidFill>
              <a:ea typeface="PMingLiU" pitchFamily="18" charset="-120"/>
            </a:endParaRPr>
          </a:p>
        </p:txBody>
      </p:sp>
      <p:pic>
        <p:nvPicPr>
          <p:cNvPr id="26633" name="Picture 25"/>
          <p:cNvPicPr>
            <a:picLocks noChangeAspect="1" noChangeArrowheads="1"/>
          </p:cNvPicPr>
          <p:nvPr/>
        </p:nvPicPr>
        <p:blipFill>
          <a:blip r:embed="rId3" cstate="print"/>
          <a:srcRect/>
          <a:stretch>
            <a:fillRect/>
          </a:stretch>
        </p:blipFill>
        <p:spPr bwMode="auto">
          <a:xfrm>
            <a:off x="366713" y="3284538"/>
            <a:ext cx="2641600" cy="2289175"/>
          </a:xfrm>
          <a:prstGeom prst="rect">
            <a:avLst/>
          </a:prstGeom>
          <a:noFill/>
          <a:ln w="9525">
            <a:noFill/>
            <a:miter lim="800000"/>
            <a:headEnd/>
            <a:tailEnd/>
          </a:ln>
        </p:spPr>
      </p:pic>
      <p:sp>
        <p:nvSpPr>
          <p:cNvPr id="26634" name="AutoShape 26"/>
          <p:cNvSpPr>
            <a:spLocks noChangeArrowheads="1"/>
          </p:cNvSpPr>
          <p:nvPr/>
        </p:nvSpPr>
        <p:spPr bwMode="auto">
          <a:xfrm>
            <a:off x="4732338" y="3933825"/>
            <a:ext cx="503237" cy="574675"/>
          </a:xfrm>
          <a:prstGeom prst="upDownArrow">
            <a:avLst>
              <a:gd name="adj1" fmla="val 50000"/>
              <a:gd name="adj2" fmla="val 22839"/>
            </a:avLst>
          </a:prstGeom>
          <a:solidFill>
            <a:schemeClr val="bg1"/>
          </a:solidFill>
          <a:ln w="28575">
            <a:solidFill>
              <a:schemeClr val="tx1">
                <a:lumMod val="50000"/>
                <a:lumOff val="50000"/>
              </a:schemeClr>
            </a:solidFill>
            <a:miter lim="800000"/>
            <a:headEnd/>
            <a:tailEnd/>
          </a:ln>
        </p:spPr>
        <p:txBody>
          <a:bodyPr wrap="none" lIns="0" tIns="0" rIns="0" bIns="0" anchor="ctr">
            <a:spAutoFit/>
          </a:bodyPr>
          <a:lstStyle/>
          <a:p>
            <a:pPr>
              <a:defRPr/>
            </a:pPr>
            <a:endParaRPr lang="en-GB"/>
          </a:p>
        </p:txBody>
      </p:sp>
      <p:sp>
        <p:nvSpPr>
          <p:cNvPr id="26635" name="Text Box 27"/>
          <p:cNvSpPr txBox="1">
            <a:spLocks noChangeArrowheads="1"/>
          </p:cNvSpPr>
          <p:nvPr/>
        </p:nvSpPr>
        <p:spPr bwMode="auto">
          <a:xfrm>
            <a:off x="5275263" y="4070350"/>
            <a:ext cx="469900" cy="274638"/>
          </a:xfrm>
          <a:prstGeom prst="rect">
            <a:avLst/>
          </a:prstGeom>
          <a:noFill/>
          <a:ln w="9525">
            <a:noFill/>
            <a:miter lim="800000"/>
            <a:headEnd/>
            <a:tailEnd/>
          </a:ln>
        </p:spPr>
        <p:txBody>
          <a:bodyPr wrap="none" lIns="0" tIns="0" rIns="0" bIns="0">
            <a:spAutoFit/>
          </a:bodyPr>
          <a:lstStyle/>
          <a:p>
            <a:pPr>
              <a:defRPr/>
            </a:pPr>
            <a:r>
              <a:rPr lang="en-US" sz="1800" dirty="0">
                <a:solidFill>
                  <a:schemeClr val="tx1">
                    <a:lumMod val="50000"/>
                    <a:lumOff val="50000"/>
                  </a:schemeClr>
                </a:solidFill>
              </a:rPr>
              <a:t>Link</a:t>
            </a:r>
            <a:endParaRPr lang="th-TH" sz="1800" dirty="0">
              <a:solidFill>
                <a:schemeClr val="tx1">
                  <a:lumMod val="50000"/>
                  <a:lumOff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212885"/>
                                        </p:tgtEl>
                                        <p:attrNameLst>
                                          <p:attrName>style.visibility</p:attrName>
                                        </p:attrNameLst>
                                      </p:cBhvr>
                                      <p:to>
                                        <p:strVal val="visible"/>
                                      </p:to>
                                    </p:set>
                                    <p:anim calcmode="lin" valueType="num">
                                      <p:cBhvr>
                                        <p:cTn id="7" dur="1000" fill="hold"/>
                                        <p:tgtEl>
                                          <p:spTgt spid="2212885"/>
                                        </p:tgtEl>
                                        <p:attrNameLst>
                                          <p:attrName>ppt_w</p:attrName>
                                        </p:attrNameLst>
                                      </p:cBhvr>
                                      <p:tavLst>
                                        <p:tav tm="0">
                                          <p:val>
                                            <p:strVal val="#ppt_w*0.70"/>
                                          </p:val>
                                        </p:tav>
                                        <p:tav tm="100000">
                                          <p:val>
                                            <p:strVal val="#ppt_w"/>
                                          </p:val>
                                        </p:tav>
                                      </p:tavLst>
                                    </p:anim>
                                    <p:anim calcmode="lin" valueType="num">
                                      <p:cBhvr>
                                        <p:cTn id="8" dur="1000" fill="hold"/>
                                        <p:tgtEl>
                                          <p:spTgt spid="2212885"/>
                                        </p:tgtEl>
                                        <p:attrNameLst>
                                          <p:attrName>ppt_h</p:attrName>
                                        </p:attrNameLst>
                                      </p:cBhvr>
                                      <p:tavLst>
                                        <p:tav tm="0">
                                          <p:val>
                                            <p:strVal val="#ppt_h"/>
                                          </p:val>
                                        </p:tav>
                                        <p:tav tm="100000">
                                          <p:val>
                                            <p:strVal val="#ppt_h"/>
                                          </p:val>
                                        </p:tav>
                                      </p:tavLst>
                                    </p:anim>
                                    <p:animEffect transition="in" filter="fade">
                                      <p:cBhvr>
                                        <p:cTn id="9" dur="1000"/>
                                        <p:tgtEl>
                                          <p:spTgt spid="2212885"/>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212886"/>
                                        </p:tgtEl>
                                        <p:attrNameLst>
                                          <p:attrName>style.visibility</p:attrName>
                                        </p:attrNameLst>
                                      </p:cBhvr>
                                      <p:to>
                                        <p:strVal val="visible"/>
                                      </p:to>
                                    </p:set>
                                    <p:anim calcmode="lin" valueType="num">
                                      <p:cBhvr>
                                        <p:cTn id="14" dur="1000" fill="hold"/>
                                        <p:tgtEl>
                                          <p:spTgt spid="2212886"/>
                                        </p:tgtEl>
                                        <p:attrNameLst>
                                          <p:attrName>ppt_w</p:attrName>
                                        </p:attrNameLst>
                                      </p:cBhvr>
                                      <p:tavLst>
                                        <p:tav tm="0">
                                          <p:val>
                                            <p:strVal val="#ppt_w*0.70"/>
                                          </p:val>
                                        </p:tav>
                                        <p:tav tm="100000">
                                          <p:val>
                                            <p:strVal val="#ppt_w"/>
                                          </p:val>
                                        </p:tav>
                                      </p:tavLst>
                                    </p:anim>
                                    <p:anim calcmode="lin" valueType="num">
                                      <p:cBhvr>
                                        <p:cTn id="15" dur="1000" fill="hold"/>
                                        <p:tgtEl>
                                          <p:spTgt spid="2212886"/>
                                        </p:tgtEl>
                                        <p:attrNameLst>
                                          <p:attrName>ppt_h</p:attrName>
                                        </p:attrNameLst>
                                      </p:cBhvr>
                                      <p:tavLst>
                                        <p:tav tm="0">
                                          <p:val>
                                            <p:strVal val="#ppt_h"/>
                                          </p:val>
                                        </p:tav>
                                        <p:tav tm="100000">
                                          <p:val>
                                            <p:strVal val="#ppt_h"/>
                                          </p:val>
                                        </p:tav>
                                      </p:tavLst>
                                    </p:anim>
                                    <p:animEffect transition="in" filter="fade">
                                      <p:cBhvr>
                                        <p:cTn id="16" dur="1000"/>
                                        <p:tgtEl>
                                          <p:spTgt spid="2212886"/>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26634"/>
                                        </p:tgtEl>
                                        <p:attrNameLst>
                                          <p:attrName>style.visibility</p:attrName>
                                        </p:attrNameLst>
                                      </p:cBhvr>
                                      <p:to>
                                        <p:strVal val="visible"/>
                                      </p:to>
                                    </p:set>
                                    <p:anim calcmode="lin" valueType="num">
                                      <p:cBhvr>
                                        <p:cTn id="19" dur="1000" fill="hold"/>
                                        <p:tgtEl>
                                          <p:spTgt spid="26634"/>
                                        </p:tgtEl>
                                        <p:attrNameLst>
                                          <p:attrName>ppt_w</p:attrName>
                                        </p:attrNameLst>
                                      </p:cBhvr>
                                      <p:tavLst>
                                        <p:tav tm="0">
                                          <p:val>
                                            <p:strVal val="#ppt_w*0.70"/>
                                          </p:val>
                                        </p:tav>
                                        <p:tav tm="100000">
                                          <p:val>
                                            <p:strVal val="#ppt_w"/>
                                          </p:val>
                                        </p:tav>
                                      </p:tavLst>
                                    </p:anim>
                                    <p:anim calcmode="lin" valueType="num">
                                      <p:cBhvr>
                                        <p:cTn id="20" dur="1000" fill="hold"/>
                                        <p:tgtEl>
                                          <p:spTgt spid="26634"/>
                                        </p:tgtEl>
                                        <p:attrNameLst>
                                          <p:attrName>ppt_h</p:attrName>
                                        </p:attrNameLst>
                                      </p:cBhvr>
                                      <p:tavLst>
                                        <p:tav tm="0">
                                          <p:val>
                                            <p:strVal val="#ppt_h"/>
                                          </p:val>
                                        </p:tav>
                                        <p:tav tm="100000">
                                          <p:val>
                                            <p:strVal val="#ppt_h"/>
                                          </p:val>
                                        </p:tav>
                                      </p:tavLst>
                                    </p:anim>
                                    <p:animEffect transition="in" filter="fade">
                                      <p:cBhvr>
                                        <p:cTn id="21" dur="1000"/>
                                        <p:tgtEl>
                                          <p:spTgt spid="26634"/>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26635"/>
                                        </p:tgtEl>
                                        <p:attrNameLst>
                                          <p:attrName>style.visibility</p:attrName>
                                        </p:attrNameLst>
                                      </p:cBhvr>
                                      <p:to>
                                        <p:strVal val="visible"/>
                                      </p:to>
                                    </p:set>
                                    <p:anim calcmode="lin" valueType="num">
                                      <p:cBhvr>
                                        <p:cTn id="24" dur="1000" fill="hold"/>
                                        <p:tgtEl>
                                          <p:spTgt spid="26635"/>
                                        </p:tgtEl>
                                        <p:attrNameLst>
                                          <p:attrName>ppt_w</p:attrName>
                                        </p:attrNameLst>
                                      </p:cBhvr>
                                      <p:tavLst>
                                        <p:tav tm="0">
                                          <p:val>
                                            <p:strVal val="#ppt_w*0.70"/>
                                          </p:val>
                                        </p:tav>
                                        <p:tav tm="100000">
                                          <p:val>
                                            <p:strVal val="#ppt_w"/>
                                          </p:val>
                                        </p:tav>
                                      </p:tavLst>
                                    </p:anim>
                                    <p:anim calcmode="lin" valueType="num">
                                      <p:cBhvr>
                                        <p:cTn id="25" dur="1000" fill="hold"/>
                                        <p:tgtEl>
                                          <p:spTgt spid="26635"/>
                                        </p:tgtEl>
                                        <p:attrNameLst>
                                          <p:attrName>ppt_h</p:attrName>
                                        </p:attrNameLst>
                                      </p:cBhvr>
                                      <p:tavLst>
                                        <p:tav tm="0">
                                          <p:val>
                                            <p:strVal val="#ppt_h"/>
                                          </p:val>
                                        </p:tav>
                                        <p:tav tm="100000">
                                          <p:val>
                                            <p:strVal val="#ppt_h"/>
                                          </p:val>
                                        </p:tav>
                                      </p:tavLst>
                                    </p:anim>
                                    <p:animEffect transition="in" filter="fade">
                                      <p:cBhvr>
                                        <p:cTn id="26" dur="1000"/>
                                        <p:tgtEl>
                                          <p:spTgt spid="266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2885" grpId="0" animBg="1"/>
      <p:bldP spid="2212886" grpId="0" animBg="1"/>
      <p:bldP spid="26634" grpId="0" animBg="1"/>
      <p:bldP spid="2663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509588" y="1557338"/>
            <a:ext cx="8188325" cy="406400"/>
          </a:xfrm>
          <a:noFill/>
          <a:ln>
            <a:miter lim="800000"/>
            <a:headEnd/>
            <a:tailEnd/>
          </a:ln>
        </p:spPr>
        <p:txBody>
          <a:bodyPr vert="horz" wrap="square" lIns="0" tIns="0" rIns="0" bIns="0" numCol="1" anchor="t" anchorCtr="0" compatLnSpc="1">
            <a:prstTxWarp prst="textNoShape">
              <a:avLst/>
            </a:prstTxWarp>
          </a:bodyPr>
          <a:lstStyle/>
          <a:p>
            <a:pPr eaLnBrk="1" hangingPunct="1">
              <a:lnSpc>
                <a:spcPts val="3800"/>
              </a:lnSpc>
            </a:pPr>
            <a:r>
              <a:rPr lang="en-GB" sz="2800" smtClean="0">
                <a:solidFill>
                  <a:srgbClr val="C00000"/>
                </a:solidFill>
              </a:rPr>
              <a:t>Methodology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bwMode="auto">
          <a:xfrm>
            <a:off x="436563" y="115888"/>
            <a:ext cx="8188325" cy="365125"/>
          </a:xfrm>
          <a:noFill/>
          <a:ln>
            <a:miter lim="800000"/>
            <a:headEnd/>
            <a:tailEnd/>
          </a:ln>
        </p:spPr>
        <p:txBody>
          <a:bodyPr vert="horz" wrap="square" lIns="0" tIns="0" rIns="0" bIns="0" numCol="1" anchor="t" anchorCtr="0" compatLnSpc="1">
            <a:prstTxWarp prst="textNoShape">
              <a:avLst/>
            </a:prstTxWarp>
            <a:spAutoFit/>
          </a:bodyPr>
          <a:lstStyle/>
          <a:p>
            <a:pPr eaLnBrk="1" hangingPunct="1"/>
            <a:r>
              <a:rPr lang="en-US" dirty="0" smtClean="0"/>
              <a:t>Survey Details</a:t>
            </a:r>
          </a:p>
        </p:txBody>
      </p:sp>
      <p:sp>
        <p:nvSpPr>
          <p:cNvPr id="31747" name="Rectangle 3"/>
          <p:cNvSpPr>
            <a:spLocks noGrp="1" noChangeArrowheads="1"/>
          </p:cNvSpPr>
          <p:nvPr>
            <p:ph type="body" sz="half" idx="1"/>
          </p:nvPr>
        </p:nvSpPr>
        <p:spPr bwMode="auto">
          <a:xfrm>
            <a:off x="415925" y="692151"/>
            <a:ext cx="9074150" cy="1008658"/>
          </a:xfrm>
          <a:solidFill>
            <a:srgbClr val="FFFFFF"/>
          </a:solidFill>
          <a:ln>
            <a:miter lim="800000"/>
            <a:headEnd/>
            <a:tailEnd/>
          </a:ln>
        </p:spPr>
        <p:txBody>
          <a:bodyPr vert="horz" wrap="square" lIns="91440" tIns="45720" rIns="91440" bIns="45720" numCol="1" anchor="t" anchorCtr="0" compatLnSpc="1">
            <a:prstTxWarp prst="textNoShape">
              <a:avLst/>
            </a:prstTxWarp>
          </a:bodyPr>
          <a:lstStyle/>
          <a:p>
            <a:pPr algn="just" eaLnBrk="1" hangingPunct="1"/>
            <a:r>
              <a:rPr lang="en-US" dirty="0" smtClean="0"/>
              <a:t>The survey is based on feedback from people who have undertaken training in the period 2009 and 2011. </a:t>
            </a:r>
            <a:r>
              <a:rPr lang="en-AU" dirty="0" smtClean="0"/>
              <a:t>Respondents were selected from a participant list provided by FHI360. </a:t>
            </a:r>
          </a:p>
        </p:txBody>
      </p:sp>
      <p:graphicFrame>
        <p:nvGraphicFramePr>
          <p:cNvPr id="1916990" name="Group 62"/>
          <p:cNvGraphicFramePr>
            <a:graphicFrameLocks noGrp="1"/>
          </p:cNvGraphicFramePr>
          <p:nvPr>
            <p:ph sz="half" idx="2"/>
          </p:nvPr>
        </p:nvGraphicFramePr>
        <p:xfrm>
          <a:off x="488504" y="1340768"/>
          <a:ext cx="4968552" cy="4978400"/>
        </p:xfrm>
        <a:graphic>
          <a:graphicData uri="http://schemas.openxmlformats.org/drawingml/2006/table">
            <a:tbl>
              <a:tblPr/>
              <a:tblGrid>
                <a:gridCol w="1517954"/>
                <a:gridCol w="3450598"/>
              </a:tblGrid>
              <a:tr h="304800">
                <a:tc>
                  <a:txBody>
                    <a:bodyPr/>
                    <a:lstStyle/>
                    <a:p>
                      <a:pPr marL="0" marR="0" lvl="0" indent="0" algn="l" defTabSz="914400" rtl="0" eaLnBrk="1" fontAlgn="base" latinLnBrk="0" hangingPunct="1">
                        <a:lnSpc>
                          <a:spcPts val="2000"/>
                        </a:lnSpc>
                        <a:spcBef>
                          <a:spcPct val="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Regions</a:t>
                      </a:r>
                    </a:p>
                  </a:txBody>
                  <a:tcPr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ts val="2000"/>
                        </a:lnSpc>
                        <a:spcBef>
                          <a:spcPct val="0"/>
                        </a:spcBef>
                        <a:spcAft>
                          <a:spcPct val="0"/>
                        </a:spcAft>
                        <a:buClr>
                          <a:srgbClr val="FF008C"/>
                        </a:buClr>
                        <a:buSzPct val="80000"/>
                        <a:buFont typeface="Wingdings" pitchFamily="2" charset="2"/>
                        <a:buNone/>
                        <a:tabLst/>
                      </a:pPr>
                      <a:r>
                        <a:rPr kumimoji="0" lang="en-US" altLang="ja-JP" sz="1400" b="0" i="0" u="none" strike="noStrike" cap="none" normalizeH="0" baseline="0" dirty="0" smtClean="0">
                          <a:ln>
                            <a:noFill/>
                          </a:ln>
                          <a:solidFill>
                            <a:srgbClr val="000000"/>
                          </a:solidFill>
                          <a:effectLst/>
                          <a:latin typeface="Arial" pitchFamily="34" charset="0"/>
                          <a:ea typeface="MS Mincho" pitchFamily="49" charset="-128"/>
                          <a:cs typeface="Angsana New" pitchFamily="18" charset="-34"/>
                        </a:rPr>
                        <a:t>Vientiane</a:t>
                      </a:r>
                      <a:r>
                        <a:rPr kumimoji="0" lang="en-US" altLang="ja-JP" sz="1400" b="0" i="0" u="none" strike="noStrike" cap="none" normalizeH="0" baseline="0" dirty="0" smtClean="0">
                          <a:ln>
                            <a:noFill/>
                          </a:ln>
                          <a:solidFill>
                            <a:srgbClr val="000000"/>
                          </a:solidFill>
                          <a:effectLst/>
                          <a:latin typeface="Tahoma" pitchFamily="34" charset="0"/>
                          <a:ea typeface="MS Mincho" pitchFamily="49" charset="-128"/>
                          <a:cs typeface="Angsana New" pitchFamily="18" charset="-34"/>
                        </a:rPr>
                        <a:t>	</a:t>
                      </a:r>
                    </a:p>
                    <a:p>
                      <a:pPr marL="0" marR="0" lvl="0" indent="0" algn="l" defTabSz="914400" rtl="0" eaLnBrk="1" fontAlgn="base" latinLnBrk="0" hangingPunct="1">
                        <a:lnSpc>
                          <a:spcPts val="2000"/>
                        </a:lnSpc>
                        <a:spcBef>
                          <a:spcPct val="0"/>
                        </a:spcBef>
                        <a:spcAft>
                          <a:spcPct val="0"/>
                        </a:spcAft>
                        <a:buClr>
                          <a:srgbClr val="FF008C"/>
                        </a:buClr>
                        <a:buSzPct val="80000"/>
                        <a:buFont typeface="Wingdings" pitchFamily="2" charset="2"/>
                        <a:buNone/>
                        <a:tabLst/>
                      </a:pPr>
                      <a:r>
                        <a:rPr kumimoji="0" lang="en-US" altLang="ja-JP" sz="1400" b="0" i="0" u="none" strike="noStrike" cap="none" normalizeH="0" baseline="0" dirty="0" err="1" smtClean="0">
                          <a:ln>
                            <a:noFill/>
                          </a:ln>
                          <a:solidFill>
                            <a:srgbClr val="000000"/>
                          </a:solidFill>
                          <a:effectLst/>
                          <a:latin typeface="Arial" pitchFamily="34" charset="0"/>
                          <a:ea typeface="MS Mincho" pitchFamily="49" charset="-128"/>
                          <a:cs typeface="Angsana New" pitchFamily="18" charset="-34"/>
                        </a:rPr>
                        <a:t>Savannakhet</a:t>
                      </a:r>
                      <a:r>
                        <a:rPr kumimoji="0" lang="en-US" altLang="ja-JP" sz="1400" b="0" i="0" u="none" strike="noStrike" cap="none" normalizeH="0" baseline="0" dirty="0" smtClean="0">
                          <a:ln>
                            <a:noFill/>
                          </a:ln>
                          <a:solidFill>
                            <a:srgbClr val="000000"/>
                          </a:solidFill>
                          <a:effectLst/>
                          <a:latin typeface="Tahoma" pitchFamily="34" charset="0"/>
                          <a:ea typeface="MS Mincho" pitchFamily="49" charset="-128"/>
                          <a:cs typeface="Angsana New" pitchFamily="18" charset="-34"/>
                        </a:rPr>
                        <a:t>	</a:t>
                      </a:r>
                    </a:p>
                    <a:p>
                      <a:pPr marL="0" marR="0" lvl="0" indent="0" algn="l" defTabSz="914400" rtl="0" eaLnBrk="1" fontAlgn="base" latinLnBrk="0" hangingPunct="1">
                        <a:lnSpc>
                          <a:spcPts val="2000"/>
                        </a:lnSpc>
                        <a:spcBef>
                          <a:spcPct val="0"/>
                        </a:spcBef>
                        <a:spcAft>
                          <a:spcPct val="0"/>
                        </a:spcAft>
                        <a:buClr>
                          <a:srgbClr val="FF008C"/>
                        </a:buClr>
                        <a:buSzPct val="80000"/>
                        <a:buFont typeface="Wingdings" pitchFamily="2" charset="2"/>
                        <a:buNone/>
                        <a:tabLst/>
                      </a:pPr>
                      <a:r>
                        <a:rPr kumimoji="0" lang="en-US" altLang="ja-JP" sz="1400" b="0" i="0" u="none" strike="noStrike" cap="none" normalizeH="0" baseline="0" dirty="0" err="1" smtClean="0">
                          <a:ln>
                            <a:noFill/>
                          </a:ln>
                          <a:solidFill>
                            <a:srgbClr val="000000"/>
                          </a:solidFill>
                          <a:effectLst/>
                          <a:latin typeface="Arial" pitchFamily="34" charset="0"/>
                          <a:ea typeface="MS Mincho" pitchFamily="49" charset="-128"/>
                          <a:cs typeface="Angsana New" pitchFamily="18" charset="-34"/>
                        </a:rPr>
                        <a:t>Champasak</a:t>
                      </a:r>
                      <a:endParaRPr kumimoji="0" lang="en-US" altLang="ja-JP" sz="1400" b="0" i="0" u="none" strike="noStrike" cap="none" normalizeH="0" baseline="0" dirty="0" smtClean="0">
                        <a:ln>
                          <a:noFill/>
                        </a:ln>
                        <a:solidFill>
                          <a:srgbClr val="000000"/>
                        </a:solidFill>
                        <a:effectLst/>
                        <a:latin typeface="Arial" pitchFamily="34" charset="0"/>
                        <a:ea typeface="MS Mincho" pitchFamily="49" charset="-128"/>
                        <a:cs typeface="Angsana New" pitchFamily="18" charset="-34"/>
                      </a:endParaRPr>
                    </a:p>
                    <a:p>
                      <a:pPr marL="0" marR="0" lvl="0" indent="0" algn="l" defTabSz="914400" rtl="0" eaLnBrk="1" fontAlgn="base" latinLnBrk="0" hangingPunct="1">
                        <a:lnSpc>
                          <a:spcPts val="2000"/>
                        </a:lnSpc>
                        <a:spcBef>
                          <a:spcPct val="0"/>
                        </a:spcBef>
                        <a:spcAft>
                          <a:spcPct val="0"/>
                        </a:spcAft>
                        <a:buClr>
                          <a:srgbClr val="FF008C"/>
                        </a:buClr>
                        <a:buSzPct val="80000"/>
                        <a:buFont typeface="Wingdings" pitchFamily="2" charset="2"/>
                        <a:buNone/>
                        <a:tabLst/>
                      </a:pPr>
                      <a:r>
                        <a:rPr kumimoji="0" lang="en-US" altLang="ja-JP" sz="1400" b="0" i="0" u="none" strike="noStrike" cap="none" normalizeH="0" baseline="0" dirty="0" err="1" smtClean="0">
                          <a:ln>
                            <a:noFill/>
                          </a:ln>
                          <a:solidFill>
                            <a:srgbClr val="000000"/>
                          </a:solidFill>
                          <a:effectLst/>
                          <a:latin typeface="Arial" pitchFamily="34" charset="0"/>
                          <a:ea typeface="MS Mincho" pitchFamily="49" charset="-128"/>
                          <a:cs typeface="Angsana New" pitchFamily="18" charset="-34"/>
                        </a:rPr>
                        <a:t>Luang</a:t>
                      </a:r>
                      <a:r>
                        <a:rPr kumimoji="0" lang="en-US" altLang="ja-JP" sz="1400" b="0" i="0" u="none" strike="noStrike" cap="none" normalizeH="0" baseline="0" dirty="0" smtClean="0">
                          <a:ln>
                            <a:noFill/>
                          </a:ln>
                          <a:solidFill>
                            <a:srgbClr val="000000"/>
                          </a:solidFill>
                          <a:effectLst/>
                          <a:latin typeface="Arial" pitchFamily="34" charset="0"/>
                          <a:ea typeface="MS Mincho" pitchFamily="49" charset="-128"/>
                          <a:cs typeface="Angsana New" pitchFamily="18" charset="-34"/>
                        </a:rPr>
                        <a:t> </a:t>
                      </a:r>
                      <a:r>
                        <a:rPr kumimoji="0" lang="en-US" altLang="ja-JP" sz="1400" b="0" i="0" u="none" strike="noStrike" cap="none" normalizeH="0" baseline="0" dirty="0" err="1" smtClean="0">
                          <a:ln>
                            <a:noFill/>
                          </a:ln>
                          <a:solidFill>
                            <a:srgbClr val="000000"/>
                          </a:solidFill>
                          <a:effectLst/>
                          <a:latin typeface="Arial" pitchFamily="34" charset="0"/>
                          <a:ea typeface="MS Mincho" pitchFamily="49" charset="-128"/>
                          <a:cs typeface="Angsana New" pitchFamily="18" charset="-34"/>
                        </a:rPr>
                        <a:t>Namtha</a:t>
                      </a:r>
                      <a:endParaRPr kumimoji="0" lang="en-US" altLang="ja-JP" sz="1400" b="0" i="0" u="none" strike="noStrike" cap="none" normalizeH="0" baseline="0" dirty="0" smtClean="0">
                        <a:ln>
                          <a:noFill/>
                        </a:ln>
                        <a:solidFill>
                          <a:srgbClr val="000000"/>
                        </a:solidFill>
                        <a:effectLst/>
                        <a:latin typeface="Arial" pitchFamily="34" charset="0"/>
                        <a:ea typeface="MS Mincho" pitchFamily="49" charset="-128"/>
                        <a:cs typeface="Angsana New" pitchFamily="18" charset="-34"/>
                      </a:endParaRPr>
                    </a:p>
                    <a:p>
                      <a:pPr marL="0" marR="0" lvl="0" indent="0" algn="l" defTabSz="914400" rtl="0" eaLnBrk="1" fontAlgn="base" latinLnBrk="0" hangingPunct="1">
                        <a:lnSpc>
                          <a:spcPts val="2000"/>
                        </a:lnSpc>
                        <a:spcBef>
                          <a:spcPct val="0"/>
                        </a:spcBef>
                        <a:spcAft>
                          <a:spcPct val="0"/>
                        </a:spcAft>
                        <a:buClr>
                          <a:srgbClr val="FF008C"/>
                        </a:buClr>
                        <a:buSzPct val="80000"/>
                        <a:buFont typeface="Wingdings" pitchFamily="2" charset="2"/>
                        <a:buNone/>
                        <a:tabLst/>
                      </a:pPr>
                      <a:r>
                        <a:rPr kumimoji="0" lang="en-US" altLang="ja-JP" sz="1400" b="0" i="0" u="none" strike="noStrike" cap="none" normalizeH="0" baseline="0" dirty="0" err="1" smtClean="0">
                          <a:ln>
                            <a:noFill/>
                          </a:ln>
                          <a:solidFill>
                            <a:srgbClr val="000000"/>
                          </a:solidFill>
                          <a:effectLst/>
                          <a:latin typeface="Arial" pitchFamily="34" charset="0"/>
                          <a:ea typeface="MS Mincho" pitchFamily="49" charset="-128"/>
                          <a:cs typeface="Angsana New" pitchFamily="18" charset="-34"/>
                        </a:rPr>
                        <a:t>Bokeo</a:t>
                      </a:r>
                      <a:endParaRPr kumimoji="0" lang="en-US" altLang="ja-JP" sz="1400" b="0" i="0" u="none" strike="noStrike" cap="none" normalizeH="0" baseline="0" dirty="0" smtClean="0">
                        <a:ln>
                          <a:noFill/>
                        </a:ln>
                        <a:solidFill>
                          <a:srgbClr val="000000"/>
                        </a:solidFill>
                        <a:effectLst/>
                        <a:latin typeface="Arial" pitchFamily="34" charset="0"/>
                        <a:ea typeface="MS Mincho" pitchFamily="49" charset="-128"/>
                        <a:cs typeface="Angsana New" pitchFamily="18" charset="-34"/>
                      </a:endParaRPr>
                    </a:p>
                    <a:p>
                      <a:pPr marL="0" marR="0" lvl="0" indent="0" algn="l" defTabSz="914400" rtl="0" eaLnBrk="1" fontAlgn="base" latinLnBrk="0" hangingPunct="1">
                        <a:lnSpc>
                          <a:spcPts val="2000"/>
                        </a:lnSpc>
                        <a:spcBef>
                          <a:spcPct val="0"/>
                        </a:spcBef>
                        <a:spcAft>
                          <a:spcPct val="0"/>
                        </a:spcAft>
                        <a:buClr>
                          <a:srgbClr val="FF008C"/>
                        </a:buClr>
                        <a:buSzPct val="80000"/>
                        <a:buFont typeface="Wingdings" pitchFamily="2" charset="2"/>
                        <a:buNone/>
                        <a:tabLst/>
                      </a:pPr>
                      <a:r>
                        <a:rPr kumimoji="0" lang="en-US" altLang="ja-JP" sz="1400" b="0" i="0" u="none" strike="noStrike" cap="none" normalizeH="0" baseline="0" dirty="0" smtClean="0">
                          <a:ln>
                            <a:noFill/>
                          </a:ln>
                          <a:solidFill>
                            <a:srgbClr val="000000"/>
                          </a:solidFill>
                          <a:effectLst/>
                          <a:latin typeface="Arial" pitchFamily="34" charset="0"/>
                          <a:ea typeface="MS Mincho" pitchFamily="49" charset="-128"/>
                          <a:cs typeface="Angsana New" pitchFamily="18" charset="-34"/>
                        </a:rPr>
                        <a:t>Bangkok</a:t>
                      </a:r>
                    </a:p>
                    <a:p>
                      <a:pPr marL="0" marR="0" lvl="0" indent="0" algn="l" defTabSz="914400" rtl="0" eaLnBrk="1" fontAlgn="base" latinLnBrk="0" hangingPunct="1">
                        <a:lnSpc>
                          <a:spcPts val="2000"/>
                        </a:lnSpc>
                        <a:spcBef>
                          <a:spcPct val="0"/>
                        </a:spcBef>
                        <a:spcAft>
                          <a:spcPct val="0"/>
                        </a:spcAft>
                        <a:buClr>
                          <a:srgbClr val="FF008C"/>
                        </a:buClr>
                        <a:buSzPct val="80000"/>
                        <a:buFont typeface="Wingdings" pitchFamily="2" charset="2"/>
                        <a:buNone/>
                        <a:tabLst/>
                      </a:pPr>
                      <a:r>
                        <a:rPr kumimoji="0" lang="en-US" altLang="ja-JP" sz="1400" b="0" i="0" u="none" strike="noStrike" cap="none" normalizeH="0" baseline="0" dirty="0" smtClean="0">
                          <a:ln>
                            <a:noFill/>
                          </a:ln>
                          <a:solidFill>
                            <a:srgbClr val="000000"/>
                          </a:solidFill>
                          <a:effectLst/>
                          <a:latin typeface="Arial" pitchFamily="34" charset="0"/>
                          <a:ea typeface="MS Mincho" pitchFamily="49" charset="-128"/>
                          <a:cs typeface="Angsana New" pitchFamily="18" charset="-34"/>
                        </a:rPr>
                        <a:t>Phuket</a:t>
                      </a:r>
                      <a:r>
                        <a:rPr kumimoji="0" lang="en-US" altLang="ja-JP" sz="1400" b="0" i="0" u="none" strike="noStrike" cap="none" normalizeH="0" baseline="0" dirty="0" smtClean="0">
                          <a:ln>
                            <a:noFill/>
                          </a:ln>
                          <a:solidFill>
                            <a:srgbClr val="000000"/>
                          </a:solidFill>
                          <a:effectLst/>
                          <a:latin typeface="Tahoma" pitchFamily="34" charset="0"/>
                          <a:ea typeface="MS Mincho" pitchFamily="49" charset="-128"/>
                          <a:cs typeface="Angsana New" pitchFamily="18" charset="-34"/>
                        </a:rPr>
                        <a:t>	</a:t>
                      </a:r>
                      <a:endParaRPr kumimoji="0" lang="en-US" sz="1400" b="0" i="0" u="none" strike="noStrike" cap="none" normalizeH="0" baseline="0" dirty="0" smtClean="0">
                        <a:ln>
                          <a:noFill/>
                        </a:ln>
                        <a:solidFill>
                          <a:schemeClr val="tx1"/>
                        </a:solidFill>
                        <a:effectLst/>
                        <a:latin typeface="Arial" pitchFamily="34" charset="0"/>
                        <a:ea typeface="MS Mincho" pitchFamily="49" charset="-128"/>
                        <a:cs typeface="Angsana New" pitchFamily="18" charset="-34"/>
                      </a:endParaRPr>
                    </a:p>
                  </a:txBody>
                  <a:tcPr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r>
              <a:tr h="234950">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1" i="0" u="none" strike="noStrike" cap="none" normalizeH="0" baseline="0" smtClean="0">
                          <a:ln>
                            <a:noFill/>
                          </a:ln>
                          <a:solidFill>
                            <a:schemeClr val="tx1"/>
                          </a:solidFill>
                          <a:effectLst/>
                          <a:latin typeface="Arial" pitchFamily="34" charset="0"/>
                        </a:rPr>
                        <a:t>Respondents</a:t>
                      </a:r>
                    </a:p>
                  </a:txBody>
                  <a:tcPr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Training participants selected from list</a:t>
                      </a:r>
                    </a:p>
                  </a:txBody>
                  <a:tcPr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r>
              <a:tr h="152400">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1" i="0" u="none" strike="noStrike" cap="none" normalizeH="0" baseline="0" smtClean="0">
                          <a:ln>
                            <a:noFill/>
                          </a:ln>
                          <a:solidFill>
                            <a:schemeClr val="tx1"/>
                          </a:solidFill>
                          <a:effectLst/>
                          <a:latin typeface="Arial" pitchFamily="34" charset="0"/>
                        </a:rPr>
                        <a:t>Survey Method</a:t>
                      </a:r>
                    </a:p>
                  </a:txBody>
                  <a:tcPr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Face to face interviewing</a:t>
                      </a:r>
                    </a:p>
                  </a:txBody>
                  <a:tcPr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r>
              <a:tr h="136525">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1" i="0" u="none" strike="noStrike" cap="none" normalizeH="0" baseline="0" smtClean="0">
                          <a:ln>
                            <a:noFill/>
                          </a:ln>
                          <a:solidFill>
                            <a:schemeClr val="tx1"/>
                          </a:solidFill>
                          <a:effectLst/>
                          <a:latin typeface="Arial" pitchFamily="34" charset="0"/>
                        </a:rPr>
                        <a:t>Fieldwork Period</a:t>
                      </a:r>
                    </a:p>
                  </a:txBody>
                  <a:tcPr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From 23 November to 4 December, 2011</a:t>
                      </a:r>
                    </a:p>
                  </a:txBody>
                  <a:tcPr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r>
              <a:tr h="161925">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1" i="0" u="none" strike="noStrike" cap="none" normalizeH="0" baseline="0" smtClean="0">
                          <a:ln>
                            <a:noFill/>
                          </a:ln>
                          <a:solidFill>
                            <a:schemeClr val="tx1"/>
                          </a:solidFill>
                          <a:effectLst/>
                          <a:latin typeface="Arial" pitchFamily="34" charset="0"/>
                        </a:rPr>
                        <a:t>Sample Size</a:t>
                      </a:r>
                    </a:p>
                  </a:txBody>
                  <a:tcPr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n= 272</a:t>
                      </a:r>
                    </a:p>
                  </a:txBody>
                  <a:tcPr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r>
              <a:tr h="355600">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Languages</a:t>
                      </a:r>
                    </a:p>
                  </a:txBody>
                  <a:tcPr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Lao and Thai</a:t>
                      </a:r>
                    </a:p>
                  </a:txBody>
                  <a:tcPr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r>
              <a:tr h="152400">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1" i="0" u="none" strike="noStrike" cap="none" normalizeH="0" baseline="0" smtClean="0">
                          <a:ln>
                            <a:noFill/>
                          </a:ln>
                          <a:solidFill>
                            <a:schemeClr val="tx1"/>
                          </a:solidFill>
                          <a:effectLst/>
                          <a:latin typeface="Arial" pitchFamily="34" charset="0"/>
                        </a:rPr>
                        <a:t>No weighting</a:t>
                      </a:r>
                    </a:p>
                  </a:txBody>
                  <a:tcPr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As the population consist of training participants there was no basis for weighting the data</a:t>
                      </a:r>
                    </a:p>
                  </a:txBody>
                  <a:tcPr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r>
            </a:tbl>
          </a:graphicData>
        </a:graphic>
      </p:graphicFrame>
      <p:graphicFrame>
        <p:nvGraphicFramePr>
          <p:cNvPr id="5" name="Group 62"/>
          <p:cNvGraphicFramePr>
            <a:graphicFrameLocks/>
          </p:cNvGraphicFramePr>
          <p:nvPr/>
        </p:nvGraphicFramePr>
        <p:xfrm>
          <a:off x="5673725" y="1340768"/>
          <a:ext cx="3744416" cy="2438400"/>
        </p:xfrm>
        <a:graphic>
          <a:graphicData uri="http://schemas.openxmlformats.org/drawingml/2006/table">
            <a:tbl>
              <a:tblPr/>
              <a:tblGrid>
                <a:gridCol w="2100526"/>
                <a:gridCol w="821945"/>
                <a:gridCol w="821945"/>
              </a:tblGrid>
              <a:tr h="304800">
                <a:tc>
                  <a:txBody>
                    <a:bodyPr/>
                    <a:lstStyle/>
                    <a:p>
                      <a:pPr marL="0" marR="0" lvl="0" indent="0" algn="l" defTabSz="914400" rtl="0" eaLnBrk="1" fontAlgn="base" latinLnBrk="0" hangingPunct="1">
                        <a:lnSpc>
                          <a:spcPts val="2000"/>
                        </a:lnSpc>
                        <a:spcBef>
                          <a:spcPct val="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bg1"/>
                          </a:solidFill>
                          <a:effectLst/>
                          <a:latin typeface="Arial" pitchFamily="34" charset="0"/>
                        </a:rPr>
                        <a:t>Response Rate</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ts val="2000"/>
                        </a:lnSpc>
                        <a:spcBef>
                          <a:spcPct val="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bg1"/>
                          </a:solidFill>
                          <a:effectLst/>
                          <a:latin typeface="Arial" pitchFamily="34" charset="0"/>
                          <a:ea typeface="MS Mincho" pitchFamily="49" charset="-128"/>
                          <a:cs typeface="Angsana New" pitchFamily="18" charset="-34"/>
                        </a:rPr>
                        <a:t>#</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ts val="2000"/>
                        </a:lnSpc>
                        <a:spcBef>
                          <a:spcPct val="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bg1"/>
                          </a:solidFill>
                          <a:effectLst/>
                          <a:latin typeface="Arial" pitchFamily="34" charset="0"/>
                          <a:ea typeface="MS Mincho" pitchFamily="49" charset="-128"/>
                          <a:cs typeface="Angsana New" pitchFamily="18" charset="-34"/>
                        </a:rPr>
                        <a:t>%</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234950">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Original data base</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630</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r>
              <a:tr h="152400">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Unusable records</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176</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r>
              <a:tr h="136525">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Sample frame</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454</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100</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r>
              <a:tr h="161925">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Refusals</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0</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0</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r>
              <a:tr h="355600">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Not available</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182</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40</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r>
              <a:tr h="152400">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Interviews</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272</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60</a:t>
                      </a:r>
                    </a:p>
                  </a:txBody>
                  <a:tcPr marL="45720" marR="4572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r>
            </a:tbl>
          </a:graphicData>
        </a:graphic>
      </p:graphicFrame>
      <p:sp>
        <p:nvSpPr>
          <p:cNvPr id="6" name="Rectangle 3"/>
          <p:cNvSpPr txBox="1">
            <a:spLocks noChangeArrowheads="1"/>
          </p:cNvSpPr>
          <p:nvPr/>
        </p:nvSpPr>
        <p:spPr bwMode="auto">
          <a:xfrm>
            <a:off x="5600700" y="4005064"/>
            <a:ext cx="3889375" cy="2232025"/>
          </a:xfrm>
          <a:prstGeom prst="rect">
            <a:avLst/>
          </a:prstGeom>
          <a:noFill/>
          <a:ln>
            <a:miter lim="800000"/>
            <a:headEnd/>
            <a:tailEnd/>
          </a:ln>
        </p:spPr>
        <p:txBody>
          <a:bodyPr/>
          <a:lstStyle/>
          <a:p>
            <a:pPr marL="271463" indent="-271463" algn="just">
              <a:spcBef>
                <a:spcPct val="20000"/>
              </a:spcBef>
              <a:buClr>
                <a:srgbClr val="C00000"/>
              </a:buClr>
              <a:buSzPct val="80000"/>
              <a:buFont typeface="Wingdings" pitchFamily="2" charset="2"/>
              <a:buChar char="n"/>
              <a:defRPr/>
            </a:pPr>
            <a:r>
              <a:rPr lang="en-AU" sz="1400" b="0" kern="0" dirty="0">
                <a:latin typeface="+mn-lt"/>
              </a:rPr>
              <a:t>The respondent list provided by FHI360 had a total of </a:t>
            </a:r>
            <a:r>
              <a:rPr lang="en-AU" sz="1400" b="0" kern="0" dirty="0" smtClean="0">
                <a:latin typeface="+mn-lt"/>
              </a:rPr>
              <a:t>630 records</a:t>
            </a:r>
            <a:r>
              <a:rPr lang="en-AU" sz="1400" b="0" kern="0" dirty="0">
                <a:latin typeface="+mn-lt"/>
              </a:rPr>
              <a:t>. Of these </a:t>
            </a:r>
            <a:r>
              <a:rPr lang="en-AU" sz="1400" b="0" kern="0" dirty="0" smtClean="0">
                <a:latin typeface="+mn-lt"/>
              </a:rPr>
              <a:t>454 were up </a:t>
            </a:r>
            <a:r>
              <a:rPr lang="en-AU" sz="1400" b="0" kern="0" dirty="0">
                <a:latin typeface="+mn-lt"/>
              </a:rPr>
              <a:t>to date </a:t>
            </a:r>
            <a:r>
              <a:rPr lang="en-AU" sz="1400" b="0" kern="0" dirty="0" smtClean="0">
                <a:latin typeface="+mn-lt"/>
              </a:rPr>
              <a:t>with usable contact numbers. </a:t>
            </a:r>
            <a:r>
              <a:rPr lang="en-AU" sz="1400" b="0" kern="0" dirty="0">
                <a:latin typeface="+mn-lt"/>
              </a:rPr>
              <a:t>An attempt was made to contact each and every person on the list.</a:t>
            </a:r>
          </a:p>
          <a:p>
            <a:pPr marL="271463" indent="-271463" algn="just">
              <a:spcBef>
                <a:spcPct val="20000"/>
              </a:spcBef>
              <a:buClr>
                <a:srgbClr val="C00000"/>
              </a:buClr>
              <a:buSzPct val="80000"/>
              <a:buFont typeface="Wingdings" pitchFamily="2" charset="2"/>
              <a:buChar char="n"/>
              <a:defRPr/>
            </a:pPr>
            <a:r>
              <a:rPr lang="en-AU" sz="1400" b="0" kern="0" dirty="0" smtClean="0">
                <a:latin typeface="+mn-lt"/>
              </a:rPr>
              <a:t>Whilst there were no refusals, </a:t>
            </a:r>
            <a:r>
              <a:rPr lang="en-AU" sz="1400" b="0" kern="0" dirty="0">
                <a:latin typeface="+mn-lt"/>
              </a:rPr>
              <a:t>many of the training participants were not available at the time they were contacted for an interview. Still, the completion rate is very good at </a:t>
            </a:r>
            <a:r>
              <a:rPr lang="en-AU" sz="1400" b="0" kern="0" dirty="0" smtClean="0">
                <a:latin typeface="+mn-lt"/>
              </a:rPr>
              <a:t>60 percent</a:t>
            </a:r>
            <a:r>
              <a:rPr lang="en-AU" sz="1400" b="0" kern="0" dirty="0">
                <a:latin typeface="+mn-lt"/>
              </a:rPr>
              <a:t>.</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bwMode="auto">
          <a:xfrm>
            <a:off x="436563" y="115888"/>
            <a:ext cx="8188325" cy="369332"/>
          </a:xfrm>
          <a:noFill/>
          <a:ln>
            <a:miter lim="800000"/>
            <a:headEnd/>
            <a:tailEnd/>
          </a:ln>
        </p:spPr>
        <p:txBody>
          <a:bodyPr vert="horz" wrap="square" lIns="0" tIns="0" rIns="0" bIns="0" numCol="1" anchor="t" anchorCtr="0" compatLnSpc="1">
            <a:prstTxWarp prst="textNoShape">
              <a:avLst/>
            </a:prstTxWarp>
            <a:spAutoFit/>
          </a:bodyPr>
          <a:lstStyle/>
          <a:p>
            <a:pPr eaLnBrk="1" hangingPunct="1"/>
            <a:r>
              <a:rPr lang="en-US" dirty="0" smtClean="0"/>
              <a:t>Target Group</a:t>
            </a:r>
          </a:p>
        </p:txBody>
      </p:sp>
      <p:sp>
        <p:nvSpPr>
          <p:cNvPr id="31747" name="Rectangle 3"/>
          <p:cNvSpPr>
            <a:spLocks noGrp="1" noChangeArrowheads="1"/>
          </p:cNvSpPr>
          <p:nvPr>
            <p:ph type="body" sz="half" idx="1"/>
          </p:nvPr>
        </p:nvSpPr>
        <p:spPr bwMode="auto">
          <a:xfrm>
            <a:off x="415925" y="692150"/>
            <a:ext cx="9074150" cy="2449513"/>
          </a:xfrm>
          <a:solidFill>
            <a:srgbClr val="FFFFFF"/>
          </a:solidFill>
          <a:ln>
            <a:miter lim="800000"/>
            <a:headEnd/>
            <a:tailEnd/>
          </a:ln>
        </p:spPr>
        <p:txBody>
          <a:bodyPr vert="horz" wrap="square" lIns="91440" tIns="45720" rIns="91440" bIns="45720" numCol="1" anchor="t" anchorCtr="0" compatLnSpc="1">
            <a:prstTxWarp prst="textNoShape">
              <a:avLst/>
            </a:prstTxWarp>
          </a:bodyPr>
          <a:lstStyle/>
          <a:p>
            <a:pPr algn="just" eaLnBrk="1" hangingPunct="1"/>
            <a:r>
              <a:rPr lang="en-US" dirty="0" smtClean="0"/>
              <a:t>The respondents were selected from participant lists provided by FHI360. Before conducting the interview it was verified that the person actually had attended the training</a:t>
            </a:r>
            <a:r>
              <a:rPr lang="en-AU" dirty="0" smtClean="0"/>
              <a:t>. </a:t>
            </a:r>
          </a:p>
          <a:p>
            <a:pPr algn="just" eaLnBrk="1" hangingPunct="1"/>
            <a:r>
              <a:rPr lang="en-AU" dirty="0" smtClean="0"/>
              <a:t>Most of the participants were human health workers followed by village leaders and members of the LWU.</a:t>
            </a:r>
          </a:p>
        </p:txBody>
      </p:sp>
      <p:graphicFrame>
        <p:nvGraphicFramePr>
          <p:cNvPr id="1916990" name="Group 62"/>
          <p:cNvGraphicFramePr>
            <a:graphicFrameLocks noGrp="1"/>
          </p:cNvGraphicFramePr>
          <p:nvPr>
            <p:ph sz="half" idx="2"/>
          </p:nvPr>
        </p:nvGraphicFramePr>
        <p:xfrm>
          <a:off x="488504" y="2047163"/>
          <a:ext cx="8568953" cy="2794000"/>
        </p:xfrm>
        <a:graphic>
          <a:graphicData uri="http://schemas.openxmlformats.org/drawingml/2006/table">
            <a:tbl>
              <a:tblPr/>
              <a:tblGrid>
                <a:gridCol w="2304256"/>
                <a:gridCol w="4968552"/>
                <a:gridCol w="1296145"/>
              </a:tblGrid>
              <a:tr h="304800">
                <a:tc>
                  <a:txBody>
                    <a:bodyPr/>
                    <a:lstStyle/>
                    <a:p>
                      <a:r>
                        <a:rPr lang="en-GB" sz="1400" b="1" dirty="0" smtClean="0">
                          <a:solidFill>
                            <a:schemeClr val="bg1"/>
                          </a:solidFill>
                          <a:latin typeface="+mn-lt"/>
                        </a:rPr>
                        <a:t>Respondent</a:t>
                      </a:r>
                      <a:r>
                        <a:rPr lang="en-GB" sz="1400" b="1" baseline="0" dirty="0" smtClean="0">
                          <a:solidFill>
                            <a:schemeClr val="bg1"/>
                          </a:solidFill>
                          <a:latin typeface="+mn-lt"/>
                        </a:rPr>
                        <a:t> </a:t>
                      </a:r>
                      <a:endParaRPr lang="en-GB" sz="1400" b="1" dirty="0">
                        <a:solidFill>
                          <a:schemeClr val="bg1"/>
                        </a:solidFill>
                        <a:latin typeface="+mn-lt"/>
                      </a:endParaRP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ts val="2000"/>
                        </a:lnSpc>
                        <a:spcBef>
                          <a:spcPct val="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bg1"/>
                          </a:solidFill>
                          <a:effectLst/>
                          <a:latin typeface="+mn-lt"/>
                          <a:ea typeface="MS Mincho" pitchFamily="49" charset="-128"/>
                          <a:cs typeface="Angsana New" pitchFamily="18" charset="-34"/>
                        </a:rPr>
                        <a:t>Comment</a:t>
                      </a: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ts val="2000"/>
                        </a:lnSpc>
                        <a:spcBef>
                          <a:spcPct val="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bg1"/>
                          </a:solidFill>
                          <a:effectLst/>
                          <a:latin typeface="+mn-lt"/>
                          <a:ea typeface="MS Mincho" pitchFamily="49" charset="-128"/>
                          <a:cs typeface="Angsana New" pitchFamily="18" charset="-34"/>
                        </a:rPr>
                        <a:t>Sample size</a:t>
                      </a: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234950">
                <a:tc>
                  <a:txBody>
                    <a:bodyPr/>
                    <a:lstStyle/>
                    <a:p>
                      <a:pPr marL="0" marR="0" lvl="0" indent="0" algn="l" defTabSz="914400" rtl="0" eaLnBrk="1" fontAlgn="base" latinLnBrk="0" hangingPunct="1">
                        <a:lnSpc>
                          <a:spcPts val="2000"/>
                        </a:lnSpc>
                        <a:spcBef>
                          <a:spcPct val="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mn-lt"/>
                        </a:rPr>
                        <a:t>Human Health Workers</a:t>
                      </a: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mn-lt"/>
                        </a:rPr>
                        <a:t>Also includes village health volunteers</a:t>
                      </a: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mn-lt"/>
                        </a:rPr>
                        <a:t>85</a:t>
                      </a: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r>
              <a:tr h="152400">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mn-lt"/>
                        </a:rPr>
                        <a:t>Animal Health Workers</a:t>
                      </a: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mn-lt"/>
                        </a:rPr>
                        <a:t>Also includes village animal health workers</a:t>
                      </a: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mn-lt"/>
                        </a:rPr>
                        <a:t>34</a:t>
                      </a: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r>
              <a:tr h="136525">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mn-lt"/>
                        </a:rPr>
                        <a:t>Lao Women’s Union</a:t>
                      </a: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mn-lt"/>
                        </a:rPr>
                        <a:t>Anyone who belong to this organization</a:t>
                      </a: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mn-lt"/>
                        </a:rPr>
                        <a:t>53</a:t>
                      </a: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r>
              <a:tr h="161925">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mn-lt"/>
                        </a:rPr>
                        <a:t>Village Leaders</a:t>
                      </a: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mn-lt"/>
                        </a:rPr>
                        <a:t>Diverse group with some respondents having other professions such as being teachers and farmers. </a:t>
                      </a: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mn-lt"/>
                        </a:rPr>
                        <a:t>56</a:t>
                      </a: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r>
              <a:tr h="270272">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mn-lt"/>
                        </a:rPr>
                        <a:t>Provincial Office</a:t>
                      </a: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mn-lt"/>
                        </a:rPr>
                        <a:t>Provincial health office and malaria unit workers. </a:t>
                      </a: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0" i="0" u="none" strike="noStrike" cap="none" normalizeH="0" baseline="0" dirty="0" smtClean="0">
                          <a:ln>
                            <a:noFill/>
                          </a:ln>
                          <a:solidFill>
                            <a:schemeClr val="tx1"/>
                          </a:solidFill>
                          <a:effectLst/>
                          <a:latin typeface="+mn-lt"/>
                        </a:rPr>
                        <a:t>44</a:t>
                      </a: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r>
              <a:tr h="270272">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mn-lt"/>
                        </a:rPr>
                        <a:t>Total</a:t>
                      </a: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endParaRPr kumimoji="0" lang="en-US" sz="1400" b="0" i="0" u="none" strike="noStrike" cap="none" normalizeH="0" baseline="0" dirty="0" smtClean="0">
                        <a:ln>
                          <a:noFill/>
                        </a:ln>
                        <a:solidFill>
                          <a:schemeClr val="tx1"/>
                        </a:solidFill>
                        <a:effectLst/>
                        <a:latin typeface="+mn-lt"/>
                      </a:endParaRP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ts val="2800"/>
                        </a:lnSpc>
                        <a:spcBef>
                          <a:spcPct val="20000"/>
                        </a:spcBef>
                        <a:spcAft>
                          <a:spcPct val="0"/>
                        </a:spcAft>
                        <a:buClr>
                          <a:srgbClr val="FF008C"/>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mn-lt"/>
                        </a:rPr>
                        <a:t>272</a:t>
                      </a:r>
                    </a:p>
                  </a:txBody>
                  <a:tcPr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lumMod val="40000"/>
                        <a:lumOff val="60000"/>
                      </a:scheme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bwMode="auto">
          <a:xfrm>
            <a:off x="509588" y="1557338"/>
            <a:ext cx="8188325" cy="406400"/>
          </a:xfrm>
          <a:noFill/>
          <a:ln>
            <a:miter lim="800000"/>
            <a:headEnd/>
            <a:tailEnd/>
          </a:ln>
        </p:spPr>
        <p:txBody>
          <a:bodyPr vert="horz" wrap="square" lIns="0" tIns="0" rIns="0" bIns="0" numCol="1" anchor="t" anchorCtr="0" compatLnSpc="1">
            <a:prstTxWarp prst="textNoShape">
              <a:avLst/>
            </a:prstTxWarp>
          </a:bodyPr>
          <a:lstStyle/>
          <a:p>
            <a:pPr eaLnBrk="1" hangingPunct="1">
              <a:lnSpc>
                <a:spcPts val="3800"/>
              </a:lnSpc>
            </a:pPr>
            <a:r>
              <a:rPr lang="en-GB" sz="2800" smtClean="0">
                <a:solidFill>
                  <a:srgbClr val="C00000"/>
                </a:solidFill>
              </a:rPr>
              <a:t>Overall Training Performance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_06May04">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emplate_06May0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AU" sz="10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AU" sz="10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template_06May04 1">
        <a:dk1>
          <a:srgbClr val="000000"/>
        </a:dk1>
        <a:lt1>
          <a:srgbClr val="FFFFFF"/>
        </a:lt1>
        <a:dk2>
          <a:srgbClr val="000000"/>
        </a:dk2>
        <a:lt2>
          <a:srgbClr val="808080"/>
        </a:lt2>
        <a:accent1>
          <a:srgbClr val="6E6E6E"/>
        </a:accent1>
        <a:accent2>
          <a:srgbClr val="FF008C"/>
        </a:accent2>
        <a:accent3>
          <a:srgbClr val="FFFFFF"/>
        </a:accent3>
        <a:accent4>
          <a:srgbClr val="000000"/>
        </a:accent4>
        <a:accent5>
          <a:srgbClr val="BABABA"/>
        </a:accent5>
        <a:accent6>
          <a:srgbClr val="E7007E"/>
        </a:accent6>
        <a:hlink>
          <a:srgbClr val="000000"/>
        </a:hlink>
        <a:folHlink>
          <a:srgbClr val="FF3300"/>
        </a:folHlink>
      </a:clrScheme>
      <a:clrMap bg1="lt1" tx1="dk1" bg2="lt2" tx2="dk2" accent1="accent1" accent2="accent2" accent3="accent3" accent4="accent4" accent5="accent5" accent6="accent6" hlink="hlink" folHlink="folHlink"/>
    </a:extraClrScheme>
    <a:extraClrScheme>
      <a:clrScheme name="template_06May04 2">
        <a:dk1>
          <a:srgbClr val="339966"/>
        </a:dk1>
        <a:lt1>
          <a:srgbClr val="99CC00"/>
        </a:lt1>
        <a:dk2>
          <a:srgbClr val="000080"/>
        </a:dk2>
        <a:lt2>
          <a:srgbClr val="3966FF"/>
        </a:lt2>
        <a:accent1>
          <a:srgbClr val="FFCC00"/>
        </a:accent1>
        <a:accent2>
          <a:srgbClr val="FF9900"/>
        </a:accent2>
        <a:accent3>
          <a:srgbClr val="CAE2AA"/>
        </a:accent3>
        <a:accent4>
          <a:srgbClr val="2A8256"/>
        </a:accent4>
        <a:accent5>
          <a:srgbClr val="FFE2AA"/>
        </a:accent5>
        <a:accent6>
          <a:srgbClr val="E78A00"/>
        </a:accent6>
        <a:hlink>
          <a:srgbClr val="FF3300"/>
        </a:hlink>
        <a:folHlink>
          <a:srgbClr val="99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T:\V&amp;C\template_06May04.pot</Template>
  <TotalTime>21379</TotalTime>
  <Words>2755</Words>
  <Application>Microsoft Office PowerPoint</Application>
  <PresentationFormat>A4 Paper (210x297 mm)</PresentationFormat>
  <Paragraphs>456</Paragraphs>
  <Slides>33</Slides>
  <Notes>10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template_06May04</vt:lpstr>
      <vt:lpstr>Slide 1</vt:lpstr>
      <vt:lpstr>Slide 2</vt:lpstr>
      <vt:lpstr>Background </vt:lpstr>
      <vt:lpstr>Slide 4</vt:lpstr>
      <vt:lpstr>Slide 5</vt:lpstr>
      <vt:lpstr>Methodology </vt:lpstr>
      <vt:lpstr>Survey Details</vt:lpstr>
      <vt:lpstr>Target Group</vt:lpstr>
      <vt:lpstr>Overall Training Performance </vt:lpstr>
      <vt:lpstr>Slide 10</vt:lpstr>
      <vt:lpstr>Slide 11</vt:lpstr>
      <vt:lpstr>Slide 12</vt:lpstr>
      <vt:lpstr>Slide 13</vt:lpstr>
      <vt:lpstr>Slide 14</vt:lpstr>
      <vt:lpstr>Slide 15</vt:lpstr>
      <vt:lpstr>Training Outcomes </vt:lpstr>
      <vt:lpstr>Slide 17</vt:lpstr>
      <vt:lpstr>Slide 18</vt:lpstr>
      <vt:lpstr>Slide 19</vt:lpstr>
      <vt:lpstr>Slide 20</vt:lpstr>
      <vt:lpstr>Slide 21</vt:lpstr>
      <vt:lpstr>Slide 22</vt:lpstr>
      <vt:lpstr>Slide 23</vt:lpstr>
      <vt:lpstr>Slide 24</vt:lpstr>
      <vt:lpstr>Slide 25</vt:lpstr>
      <vt:lpstr>Slide 26</vt:lpstr>
      <vt:lpstr>Training Performance Drivers</vt:lpstr>
      <vt:lpstr>Slide 28</vt:lpstr>
      <vt:lpstr>Slide 29</vt:lpstr>
      <vt:lpstr>Slide 30</vt:lpstr>
      <vt:lpstr>Overall Training Impact</vt:lpstr>
      <vt:lpstr>Slide 32</vt:lpstr>
      <vt:lpstr>Slide 33</vt:lpstr>
    </vt:vector>
  </TitlesOfParts>
  <Company>RAPID ASIA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RAPID ASIA</dc:creator>
  <cp:lastModifiedBy>dbennett</cp:lastModifiedBy>
  <cp:revision>2187</cp:revision>
  <dcterms:created xsi:type="dcterms:W3CDTF">2004-06-27T15:57:26Z</dcterms:created>
  <dcterms:modified xsi:type="dcterms:W3CDTF">2012-01-31T16:00:15Z</dcterms:modified>
</cp:coreProperties>
</file>